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1352" r:id="rId2"/>
    <p:sldId id="1777" r:id="rId3"/>
    <p:sldId id="1779" r:id="rId4"/>
    <p:sldId id="1668" r:id="rId5"/>
    <p:sldId id="1705" r:id="rId6"/>
    <p:sldId id="1706" r:id="rId7"/>
    <p:sldId id="1635" r:id="rId8"/>
    <p:sldId id="1677" r:id="rId9"/>
    <p:sldId id="1679" r:id="rId10"/>
    <p:sldId id="1678" r:id="rId11"/>
    <p:sldId id="1671" r:id="rId12"/>
    <p:sldId id="1670" r:id="rId13"/>
    <p:sldId id="1681" r:id="rId14"/>
    <p:sldId id="1682" r:id="rId15"/>
    <p:sldId id="1683" r:id="rId16"/>
    <p:sldId id="1684" r:id="rId17"/>
    <p:sldId id="1685" r:id="rId18"/>
    <p:sldId id="1686" r:id="rId19"/>
    <p:sldId id="1687" r:id="rId20"/>
    <p:sldId id="1680" r:id="rId21"/>
    <p:sldId id="1689" r:id="rId22"/>
    <p:sldId id="1694" r:id="rId23"/>
    <p:sldId id="1695" r:id="rId24"/>
    <p:sldId id="1696" r:id="rId25"/>
    <p:sldId id="1697" r:id="rId26"/>
    <p:sldId id="1673" r:id="rId27"/>
    <p:sldId id="1691" r:id="rId28"/>
    <p:sldId id="1688" r:id="rId29"/>
    <p:sldId id="1690" r:id="rId30"/>
    <p:sldId id="1674" r:id="rId31"/>
    <p:sldId id="1692" r:id="rId32"/>
    <p:sldId id="1693" r:id="rId33"/>
    <p:sldId id="1698" r:id="rId34"/>
    <p:sldId id="1675" r:id="rId35"/>
    <p:sldId id="1699" r:id="rId36"/>
    <p:sldId id="1700" r:id="rId37"/>
    <p:sldId id="1702" r:id="rId38"/>
    <p:sldId id="1701" r:id="rId39"/>
    <p:sldId id="1703" r:id="rId40"/>
    <p:sldId id="1704" r:id="rId41"/>
    <p:sldId id="1780" r:id="rId42"/>
    <p:sldId id="1781" r:id="rId43"/>
    <p:sldId id="1782" r:id="rId44"/>
    <p:sldId id="1783" r:id="rId45"/>
    <p:sldId id="1633" r:id="rId46"/>
  </p:sldIdLst>
  <p:sldSz cx="9144000" cy="5143500" type="screen16x9"/>
  <p:notesSz cx="9144000" cy="6858000"/>
  <p:defaultTextStyle>
    <a:defPPr>
      <a:defRPr lang="en-US"/>
    </a:defPPr>
    <a:lvl1pPr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1pPr>
    <a:lvl2pPr marL="4572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2pPr>
    <a:lvl3pPr marL="9144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3pPr>
    <a:lvl4pPr marL="13716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4pPr>
    <a:lvl5pPr marL="18288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5pPr>
    <a:lvl6pPr marL="22860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6pPr>
    <a:lvl7pPr marL="27432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7pPr>
    <a:lvl8pPr marL="32004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8pPr>
    <a:lvl9pPr marL="36576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9A0000"/>
    <a:srgbClr val="3025FF"/>
    <a:srgbClr val="AD0000"/>
    <a:srgbClr val="96060B"/>
    <a:srgbClr val="CAC9CA"/>
    <a:srgbClr val="848384"/>
    <a:srgbClr val="353535"/>
    <a:srgbClr val="181818"/>
    <a:srgbClr val="E2FDBE"/>
    <a:srgbClr val="FEFA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86" autoAdjust="0"/>
    <p:restoredTop sz="95107" autoAdjust="0"/>
  </p:normalViewPr>
  <p:slideViewPr>
    <p:cSldViewPr snapToGrid="0">
      <p:cViewPr>
        <p:scale>
          <a:sx n="157" d="100"/>
          <a:sy n="157" d="100"/>
        </p:scale>
        <p:origin x="1648" y="1184"/>
      </p:cViewPr>
      <p:guideLst>
        <p:guide orient="horz" pos="1620"/>
        <p:guide pos="2880"/>
      </p:guideLst>
    </p:cSldViewPr>
  </p:slideViewPr>
  <p:outlineViewPr>
    <p:cViewPr>
      <p:scale>
        <a:sx n="33" d="100"/>
        <a:sy n="33" d="100"/>
      </p:scale>
      <p:origin x="352" y="38776"/>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25" d="100"/>
          <a:sy n="125" d="100"/>
        </p:scale>
        <p:origin x="-3960" y="-112"/>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7CB69C4B-EC5A-BA4C-B83C-9270746811F3}" type="datetimeFigureOut">
              <a:rPr lang="en-US" smtClean="0"/>
              <a:pPr/>
              <a:t>3/18/22</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41BECE5B-4CC4-F446-93E7-1DC269D82AF7}" type="slidenum">
              <a:rPr lang="en-US" smtClean="0"/>
              <a:pPr/>
              <a:t>‹#›</a:t>
            </a:fld>
            <a:endParaRPr lang="en-US"/>
          </a:p>
        </p:txBody>
      </p:sp>
    </p:spTree>
    <p:extLst>
      <p:ext uri="{BB962C8B-B14F-4D97-AF65-F5344CB8AC3E}">
        <p14:creationId xmlns:p14="http://schemas.microsoft.com/office/powerpoint/2010/main" val="3168931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8D36DFA-3B2C-F743-90CA-9BD1CAE78F1A}" type="datetime1">
              <a:rPr lang="en-US"/>
              <a:pPr>
                <a:defRPr/>
              </a:pPr>
              <a:t>3/18/22</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617EB13C-F963-D44E-AB67-20FAD2F50C92}" type="slidenum">
              <a:rPr lang="en-US"/>
              <a:pPr>
                <a:defRPr/>
              </a:pPr>
              <a:t>‹#›</a:t>
            </a:fld>
            <a:endParaRPr lang="en-US"/>
          </a:p>
        </p:txBody>
      </p:sp>
    </p:spTree>
    <p:extLst>
      <p:ext uri="{BB962C8B-B14F-4D97-AF65-F5344CB8AC3E}">
        <p14:creationId xmlns:p14="http://schemas.microsoft.com/office/powerpoint/2010/main" val="42417188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round in the real world can be some fixed time in which all participants will be able to send their messages</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8</a:t>
            </a:fld>
            <a:endParaRPr lang="en-US"/>
          </a:p>
        </p:txBody>
      </p:sp>
    </p:spTree>
    <p:extLst>
      <p:ext uri="{BB962C8B-B14F-4D97-AF65-F5344CB8AC3E}">
        <p14:creationId xmlns:p14="http://schemas.microsoft.com/office/powerpoint/2010/main" val="3647951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dirty="0">
                <a:solidFill>
                  <a:schemeClr val="tx1"/>
                </a:solidFill>
                <a:effectLst/>
                <a:latin typeface="+mn-lt"/>
                <a:ea typeface="ＭＳ Ｐゴシック" pitchFamily="-112" charset="-128"/>
                <a:cs typeface="ＭＳ Ｐゴシック" pitchFamily="-112" charset="-128"/>
              </a:rPr>
              <a:t>Proof-of-stake is done by validators who have staked ETH to participate in the system. A validator is chosen at random to create new blocks, share them with the network and earn rewards. Instead of needing to do intense computational work, you simply need to have staked your ETH in the network. This is what incentivises healthy network behaviour.</a:t>
            </a:r>
          </a:p>
          <a:p>
            <a:br>
              <a:rPr lang="en-ID" dirty="0"/>
            </a:br>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42</a:t>
            </a:fld>
            <a:endParaRPr lang="en-US"/>
          </a:p>
        </p:txBody>
      </p:sp>
    </p:spTree>
    <p:extLst>
      <p:ext uri="{BB962C8B-B14F-4D97-AF65-F5344CB8AC3E}">
        <p14:creationId xmlns:p14="http://schemas.microsoft.com/office/powerpoint/2010/main" val="2022822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45</a:t>
            </a:fld>
            <a:endParaRPr lang="en-US"/>
          </a:p>
        </p:txBody>
      </p:sp>
    </p:spTree>
    <p:extLst>
      <p:ext uri="{BB962C8B-B14F-4D97-AF65-F5344CB8AC3E}">
        <p14:creationId xmlns:p14="http://schemas.microsoft.com/office/powerpoint/2010/main" val="209376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trivial on their own</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10</a:t>
            </a:fld>
            <a:endParaRPr lang="en-US"/>
          </a:p>
        </p:txBody>
      </p:sp>
    </p:spTree>
    <p:extLst>
      <p:ext uri="{BB962C8B-B14F-4D97-AF65-F5344CB8AC3E}">
        <p14:creationId xmlns:p14="http://schemas.microsoft.com/office/powerpoint/2010/main" val="230287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nodes agree on single message vs ledger of transactions. Arbitrary nodes can join/leave</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21</a:t>
            </a:fld>
            <a:endParaRPr lang="en-US"/>
          </a:p>
        </p:txBody>
      </p:sp>
    </p:spTree>
    <p:extLst>
      <p:ext uri="{BB962C8B-B14F-4D97-AF65-F5344CB8AC3E}">
        <p14:creationId xmlns:p14="http://schemas.microsoft.com/office/powerpoint/2010/main" val="814152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23</a:t>
            </a:fld>
            <a:endParaRPr lang="en-US"/>
          </a:p>
        </p:txBody>
      </p:sp>
    </p:spTree>
    <p:extLst>
      <p:ext uri="{BB962C8B-B14F-4D97-AF65-F5344CB8AC3E}">
        <p14:creationId xmlns:p14="http://schemas.microsoft.com/office/powerpoint/2010/main" val="1176698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24</a:t>
            </a:fld>
            <a:endParaRPr lang="en-US"/>
          </a:p>
        </p:txBody>
      </p:sp>
    </p:spTree>
    <p:extLst>
      <p:ext uri="{BB962C8B-B14F-4D97-AF65-F5344CB8AC3E}">
        <p14:creationId xmlns:p14="http://schemas.microsoft.com/office/powerpoint/2010/main" val="3085521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25</a:t>
            </a:fld>
            <a:endParaRPr lang="en-US"/>
          </a:p>
        </p:txBody>
      </p:sp>
    </p:spTree>
    <p:extLst>
      <p:ext uri="{BB962C8B-B14F-4D97-AF65-F5344CB8AC3E}">
        <p14:creationId xmlns:p14="http://schemas.microsoft.com/office/powerpoint/2010/main" val="3950355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a:t>
            </a:r>
          </a:p>
          <a:p>
            <a:r>
              <a:rPr lang="en-US" dirty="0"/>
              <a:t>1/3 lower bound</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27</a:t>
            </a:fld>
            <a:endParaRPr lang="en-US"/>
          </a:p>
        </p:txBody>
      </p:sp>
    </p:spTree>
    <p:extLst>
      <p:ext uri="{BB962C8B-B14F-4D97-AF65-F5344CB8AC3E}">
        <p14:creationId xmlns:p14="http://schemas.microsoft.com/office/powerpoint/2010/main" val="254505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accepting/rejecting transactions is done at a different layer (the blockchain computer)</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28</a:t>
            </a:fld>
            <a:endParaRPr lang="en-US"/>
          </a:p>
        </p:txBody>
      </p:sp>
    </p:spTree>
    <p:extLst>
      <p:ext uri="{BB962C8B-B14F-4D97-AF65-F5344CB8AC3E}">
        <p14:creationId xmlns:p14="http://schemas.microsoft.com/office/powerpoint/2010/main" val="4249811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BC takes R rounds then O(n*R)</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32</a:t>
            </a:fld>
            <a:endParaRPr lang="en-US"/>
          </a:p>
        </p:txBody>
      </p:sp>
    </p:spTree>
    <p:extLst>
      <p:ext uri="{BB962C8B-B14F-4D97-AF65-F5344CB8AC3E}">
        <p14:creationId xmlns:p14="http://schemas.microsoft.com/office/powerpoint/2010/main" val="251168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F875DFC8-652C-2A41-ABFD-B1F021817DFC}" type="datetime1">
              <a:rPr lang="en-US"/>
              <a:pPr>
                <a:defRPr/>
              </a:pPr>
              <a:t>3/18/22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6E5B5C-DED7-1642-8D38-762AABC53A44}" type="slidenum">
              <a:rPr lang="en-US"/>
              <a:pPr>
                <a:defRPr/>
              </a:pPr>
              <a:t>‹#›</a:t>
            </a:fld>
            <a:endParaRPr lang="en-US"/>
          </a:p>
        </p:txBody>
      </p:sp>
      <p:sp>
        <p:nvSpPr>
          <p:cNvPr id="8" name="Rectangle 7"/>
          <p:cNvSpPr/>
          <p:nvPr userDrawn="1"/>
        </p:nvSpPr>
        <p:spPr>
          <a:xfrm>
            <a:off x="0" y="1459348"/>
            <a:ext cx="9144000" cy="1321876"/>
          </a:xfrm>
          <a:prstGeom prst="rect">
            <a:avLst/>
          </a:prstGeom>
          <a:solidFill>
            <a:srgbClr val="5A1591"/>
          </a:solidFill>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defRPr/>
            </a:pPr>
            <a:endParaRPr lang="en-US" sz="2400" b="0" dirty="0">
              <a:solidFill>
                <a:schemeClr val="bg1"/>
              </a:solidFill>
            </a:endParaRPr>
          </a:p>
        </p:txBody>
      </p:sp>
      <p:sp>
        <p:nvSpPr>
          <p:cNvPr id="2" name="Title 1"/>
          <p:cNvSpPr>
            <a:spLocks noGrp="1"/>
          </p:cNvSpPr>
          <p:nvPr>
            <p:ph type="ctrTitle"/>
          </p:nvPr>
        </p:nvSpPr>
        <p:spPr>
          <a:xfrm>
            <a:off x="685800" y="1808610"/>
            <a:ext cx="7772400" cy="695368"/>
          </a:xfrm>
          <a:prstGeom prst="rect">
            <a:avLst/>
          </a:prstGeom>
        </p:spPr>
        <p:txBody>
          <a:bodyPr/>
          <a:lstStyle>
            <a:lvl1pPr>
              <a:defRPr>
                <a:solidFill>
                  <a:schemeClr val="bg1"/>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ounded Rectangle 3"/>
          <p:cNvSpPr/>
          <p:nvPr userDrawn="1"/>
        </p:nvSpPr>
        <p:spPr>
          <a:xfrm>
            <a:off x="365125" y="1"/>
            <a:ext cx="8350251" cy="810599"/>
          </a:xfrm>
          <a:prstGeom prst="roundRect">
            <a:avLst/>
          </a:prstGeom>
          <a:no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fontAlgn="auto">
              <a:spcBef>
                <a:spcPts val="0"/>
              </a:spcBef>
              <a:spcAft>
                <a:spcPts val="0"/>
              </a:spcAft>
              <a:defRPr/>
            </a:pPr>
            <a:endParaRPr lang="en-US" sz="3200" kern="0" dirty="0">
              <a:solidFill>
                <a:schemeClr val="bg1"/>
              </a:solidFill>
              <a:latin typeface="Calibri"/>
              <a:ea typeface="+mn-ea"/>
              <a:cs typeface="+mn-cs"/>
            </a:endParaRPr>
          </a:p>
        </p:txBody>
      </p:sp>
      <p:sp>
        <p:nvSpPr>
          <p:cNvPr id="5" name="Rectangle 4"/>
          <p:cNvSpPr/>
          <p:nvPr userDrawn="1"/>
        </p:nvSpPr>
        <p:spPr>
          <a:xfrm>
            <a:off x="0" y="-4763"/>
            <a:ext cx="9144000" cy="838200"/>
          </a:xfrm>
          <a:prstGeom prst="rect">
            <a:avLst/>
          </a:prstGeom>
          <a:solidFill>
            <a:srgbClr val="990000"/>
          </a:solidFill>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defRPr/>
            </a:pPr>
            <a:endParaRPr lang="en-US" sz="2400" dirty="0">
              <a:solidFill>
                <a:schemeClr val="bg1"/>
              </a:solidFill>
            </a:endParaRPr>
          </a:p>
        </p:txBody>
      </p:sp>
      <p:sp>
        <p:nvSpPr>
          <p:cNvPr id="2" name="Title 1"/>
          <p:cNvSpPr>
            <a:spLocks noGrp="1"/>
          </p:cNvSpPr>
          <p:nvPr>
            <p:ph type="title"/>
          </p:nvPr>
        </p:nvSpPr>
        <p:spPr>
          <a:xfrm>
            <a:off x="457200" y="124919"/>
            <a:ext cx="8229600" cy="623097"/>
          </a:xfrm>
          <a:prstGeom prst="rect">
            <a:avLst/>
          </a:prstGeom>
        </p:spPr>
        <p:txBody>
          <a:bodyPr wrap="none">
            <a:normAutofit/>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57200" y="1200151"/>
            <a:ext cx="8229600" cy="38184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BAF94FB-DBAC-5A49-BBDE-DEB602A733FE}" type="datetime1">
              <a:rPr lang="en-US"/>
              <a:pPr>
                <a:defRPr/>
              </a:pPr>
              <a:t>3/18/22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474F64E-2EE5-7440-95DF-06B2C2E4B04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0793E1D0-547A-D244-A03A-F935803C2C43}" type="datetime1">
              <a:rPr lang="en-US"/>
              <a:pPr>
                <a:defRPr/>
              </a:pPr>
              <a:t>3/18/22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9A64D269-B643-834D-96C1-658E4275C08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095" r:id="rId3"/>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tiff"/><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dfsRQyYXOsQ"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9.svg"/></Relationships>
</file>

<file path=ppt/slides/_rels/slide3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9.sv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tiff"/><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9.svg"/><Relationship Id="rId4" Type="http://schemas.openxmlformats.org/officeDocument/2006/relationships/image" Target="../media/image40.pn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ethereum.org/en/developers/docs/consensus-mechanisms/pow/min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thereum.org/en/developers/docs/consensus-mechanisms/pow/"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ethereum.org/en/developers/docs/consensus-mechanisms/po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570" y="1765005"/>
            <a:ext cx="8502354" cy="999460"/>
          </a:xfrm>
        </p:spPr>
        <p:txBody>
          <a:bodyPr>
            <a:noAutofit/>
          </a:bodyPr>
          <a:lstStyle/>
          <a:p>
            <a:pPr>
              <a:lnSpc>
                <a:spcPts val="5040"/>
              </a:lnSpc>
              <a:spcBef>
                <a:spcPts val="0"/>
              </a:spcBef>
            </a:pPr>
            <a:r>
              <a:rPr lang="en-US" sz="4800" dirty="0"/>
              <a:t>Classic Blockchain Consensus</a:t>
            </a:r>
          </a:p>
        </p:txBody>
      </p:sp>
      <p:sp>
        <p:nvSpPr>
          <p:cNvPr id="4" name="TextBox 3">
            <a:extLst>
              <a:ext uri="{FF2B5EF4-FFF2-40B4-BE49-F238E27FC236}">
                <a16:creationId xmlns:a16="http://schemas.microsoft.com/office/drawing/2014/main" id="{2E95BE49-D5B5-6345-A235-211F5413DB85}"/>
              </a:ext>
            </a:extLst>
          </p:cNvPr>
          <p:cNvSpPr txBox="1"/>
          <p:nvPr/>
        </p:nvSpPr>
        <p:spPr>
          <a:xfrm>
            <a:off x="0" y="3086230"/>
            <a:ext cx="9144000" cy="954107"/>
          </a:xfrm>
          <a:prstGeom prst="rect">
            <a:avLst/>
          </a:prstGeom>
          <a:noFill/>
        </p:spPr>
        <p:txBody>
          <a:bodyPr wrap="square" rtlCol="0">
            <a:spAutoFit/>
          </a:bodyPr>
          <a:lstStyle/>
          <a:p>
            <a:pPr algn="ctr"/>
            <a:r>
              <a:rPr lang="en-US" sz="2800" dirty="0" err="1">
                <a:latin typeface="+mn-lt"/>
              </a:rPr>
              <a:t>Risman</a:t>
            </a:r>
            <a:r>
              <a:rPr lang="en-US" sz="2800" dirty="0">
                <a:latin typeface="+mn-lt"/>
              </a:rPr>
              <a:t> Adnan </a:t>
            </a:r>
            <a:r>
              <a:rPr lang="en-US" sz="2800" dirty="0" err="1">
                <a:latin typeface="+mn-lt"/>
              </a:rPr>
              <a:t>Mattotorang</a:t>
            </a:r>
            <a:r>
              <a:rPr lang="en-US" sz="2800" dirty="0">
                <a:latin typeface="+mn-lt"/>
              </a:rPr>
              <a:t>, </a:t>
            </a:r>
            <a:r>
              <a:rPr lang="en-US" sz="2800" dirty="0" err="1">
                <a:latin typeface="+mn-lt"/>
              </a:rPr>
              <a:t>Ph.D</a:t>
            </a:r>
            <a:endParaRPr lang="en-US" sz="2800" dirty="0">
              <a:latin typeface="+mn-lt"/>
            </a:endParaRPr>
          </a:p>
          <a:p>
            <a:pPr algn="ctr"/>
            <a:r>
              <a:rPr lang="en-US" sz="2800" dirty="0">
                <a:latin typeface="+mn-lt"/>
              </a:rPr>
              <a:t>Telkom University</a:t>
            </a:r>
          </a:p>
        </p:txBody>
      </p:sp>
    </p:spTree>
    <p:extLst>
      <p:ext uri="{BB962C8B-B14F-4D97-AF65-F5344CB8AC3E}">
        <p14:creationId xmlns:p14="http://schemas.microsoft.com/office/powerpoint/2010/main" val="1566261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a:t>Byzantine Fault Tolerant Protocol (BFT)</a:t>
            </a:r>
          </a:p>
        </p:txBody>
      </p:sp>
      <p:pic>
        <p:nvPicPr>
          <p:cNvPr id="11" name="Picture 10">
            <a:extLst>
              <a:ext uri="{FF2B5EF4-FFF2-40B4-BE49-F238E27FC236}">
                <a16:creationId xmlns:a16="http://schemas.microsoft.com/office/drawing/2014/main" id="{399EF596-0265-E74F-97A5-EA4D7F9BEF3D}"/>
              </a:ext>
            </a:extLst>
          </p:cNvPr>
          <p:cNvPicPr>
            <a:picLocks noChangeAspect="1"/>
          </p:cNvPicPr>
          <p:nvPr/>
        </p:nvPicPr>
        <p:blipFill>
          <a:blip r:embed="rId3"/>
          <a:stretch>
            <a:fillRect/>
          </a:stretch>
        </p:blipFill>
        <p:spPr>
          <a:xfrm>
            <a:off x="4233739" y="3682314"/>
            <a:ext cx="1214050" cy="1214050"/>
          </a:xfrm>
          <a:prstGeom prst="rect">
            <a:avLst/>
          </a:prstGeom>
        </p:spPr>
      </p:pic>
      <p:pic>
        <p:nvPicPr>
          <p:cNvPr id="12" name="Picture 11">
            <a:extLst>
              <a:ext uri="{FF2B5EF4-FFF2-40B4-BE49-F238E27FC236}">
                <a16:creationId xmlns:a16="http://schemas.microsoft.com/office/drawing/2014/main" id="{8BB33F10-DDCB-A24B-9576-72FA1A0F2B98}"/>
              </a:ext>
            </a:extLst>
          </p:cNvPr>
          <p:cNvPicPr>
            <a:picLocks noChangeAspect="1"/>
          </p:cNvPicPr>
          <p:nvPr/>
        </p:nvPicPr>
        <p:blipFill>
          <a:blip r:embed="rId3"/>
          <a:stretch>
            <a:fillRect/>
          </a:stretch>
        </p:blipFill>
        <p:spPr>
          <a:xfrm>
            <a:off x="3626714" y="1964725"/>
            <a:ext cx="1214050" cy="1214050"/>
          </a:xfrm>
          <a:prstGeom prst="rect">
            <a:avLst/>
          </a:prstGeom>
        </p:spPr>
      </p:pic>
      <p:pic>
        <p:nvPicPr>
          <p:cNvPr id="13" name="Picture 12">
            <a:extLst>
              <a:ext uri="{FF2B5EF4-FFF2-40B4-BE49-F238E27FC236}">
                <a16:creationId xmlns:a16="http://schemas.microsoft.com/office/drawing/2014/main" id="{B4D8E85B-C216-DF46-A332-EEFED9A4887A}"/>
              </a:ext>
            </a:extLst>
          </p:cNvPr>
          <p:cNvPicPr>
            <a:picLocks noChangeAspect="1"/>
          </p:cNvPicPr>
          <p:nvPr/>
        </p:nvPicPr>
        <p:blipFill>
          <a:blip r:embed="rId3"/>
          <a:stretch>
            <a:fillRect/>
          </a:stretch>
        </p:blipFill>
        <p:spPr>
          <a:xfrm>
            <a:off x="7587048" y="1978626"/>
            <a:ext cx="1214050" cy="1214050"/>
          </a:xfrm>
          <a:prstGeom prst="rect">
            <a:avLst/>
          </a:prstGeom>
        </p:spPr>
      </p:pic>
      <p:pic>
        <p:nvPicPr>
          <p:cNvPr id="14" name="Picture 13">
            <a:extLst>
              <a:ext uri="{FF2B5EF4-FFF2-40B4-BE49-F238E27FC236}">
                <a16:creationId xmlns:a16="http://schemas.microsoft.com/office/drawing/2014/main" id="{B64B0969-F71E-2747-95E9-E5D28AA4F589}"/>
              </a:ext>
            </a:extLst>
          </p:cNvPr>
          <p:cNvPicPr>
            <a:picLocks noChangeAspect="1"/>
          </p:cNvPicPr>
          <p:nvPr/>
        </p:nvPicPr>
        <p:blipFill>
          <a:blip r:embed="rId3"/>
          <a:stretch>
            <a:fillRect/>
          </a:stretch>
        </p:blipFill>
        <p:spPr>
          <a:xfrm>
            <a:off x="6980023" y="3682314"/>
            <a:ext cx="1214050" cy="1214050"/>
          </a:xfrm>
          <a:prstGeom prst="rect">
            <a:avLst/>
          </a:prstGeom>
        </p:spPr>
      </p:pic>
      <p:pic>
        <p:nvPicPr>
          <p:cNvPr id="16" name="Picture 15" descr="A person wearing a costume&#10;&#10;Description automatically generated">
            <a:extLst>
              <a:ext uri="{FF2B5EF4-FFF2-40B4-BE49-F238E27FC236}">
                <a16:creationId xmlns:a16="http://schemas.microsoft.com/office/drawing/2014/main" id="{9A12C343-D7AB-724D-BC29-66D1F673130B}"/>
              </a:ext>
            </a:extLst>
          </p:cNvPr>
          <p:cNvPicPr>
            <a:picLocks noChangeAspect="1"/>
          </p:cNvPicPr>
          <p:nvPr/>
        </p:nvPicPr>
        <p:blipFill>
          <a:blip r:embed="rId4"/>
          <a:stretch>
            <a:fillRect/>
          </a:stretch>
        </p:blipFill>
        <p:spPr>
          <a:xfrm>
            <a:off x="5704654" y="898952"/>
            <a:ext cx="1018504" cy="1498257"/>
          </a:xfrm>
          <a:prstGeom prst="rect">
            <a:avLst/>
          </a:prstGeom>
        </p:spPr>
      </p:pic>
      <p:cxnSp>
        <p:nvCxnSpPr>
          <p:cNvPr id="6" name="Straight Arrow Connector 5">
            <a:extLst>
              <a:ext uri="{FF2B5EF4-FFF2-40B4-BE49-F238E27FC236}">
                <a16:creationId xmlns:a16="http://schemas.microsoft.com/office/drawing/2014/main" id="{8C60A799-BD51-994B-A8C5-B7A16213D1CF}"/>
              </a:ext>
            </a:extLst>
          </p:cNvPr>
          <p:cNvCxnSpPr/>
          <p:nvPr/>
        </p:nvCxnSpPr>
        <p:spPr>
          <a:xfrm flipH="1">
            <a:off x="4732638" y="1648080"/>
            <a:ext cx="1161535" cy="8356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F3B3274-BBF2-EF42-B5E1-B99378B97911}"/>
              </a:ext>
            </a:extLst>
          </p:cNvPr>
          <p:cNvCxnSpPr>
            <a:cxnSpLocks/>
          </p:cNvCxnSpPr>
          <p:nvPr/>
        </p:nvCxnSpPr>
        <p:spPr>
          <a:xfrm flipH="1">
            <a:off x="5052372" y="1946622"/>
            <a:ext cx="914939"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71F5783-F257-5E48-A34F-E909DC6C16DC}"/>
              </a:ext>
            </a:extLst>
          </p:cNvPr>
          <p:cNvCxnSpPr>
            <a:cxnSpLocks/>
          </p:cNvCxnSpPr>
          <p:nvPr/>
        </p:nvCxnSpPr>
        <p:spPr>
          <a:xfrm>
            <a:off x="6546455" y="2065894"/>
            <a:ext cx="780102"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9440A4D-7141-4C4F-8486-9FE71316DBC3}"/>
              </a:ext>
            </a:extLst>
          </p:cNvPr>
          <p:cNvCxnSpPr>
            <a:cxnSpLocks/>
          </p:cNvCxnSpPr>
          <p:nvPr/>
        </p:nvCxnSpPr>
        <p:spPr>
          <a:xfrm flipH="1">
            <a:off x="7760125" y="2886847"/>
            <a:ext cx="284124" cy="9615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7E75F85-1EC7-F745-86EF-D32BF3983D73}"/>
              </a:ext>
            </a:extLst>
          </p:cNvPr>
          <p:cNvCxnSpPr>
            <a:cxnSpLocks/>
          </p:cNvCxnSpPr>
          <p:nvPr/>
        </p:nvCxnSpPr>
        <p:spPr>
          <a:xfrm flipH="1" flipV="1">
            <a:off x="6635578" y="1841157"/>
            <a:ext cx="1186247" cy="7769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99980AE-9387-EC4D-823E-2F48CDA66A21}"/>
              </a:ext>
            </a:extLst>
          </p:cNvPr>
          <p:cNvCxnSpPr>
            <a:cxnSpLocks/>
            <a:stCxn id="13" idx="1"/>
          </p:cNvCxnSpPr>
          <p:nvPr/>
        </p:nvCxnSpPr>
        <p:spPr>
          <a:xfrm flipH="1">
            <a:off x="4885040" y="2585651"/>
            <a:ext cx="2702008" cy="5045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773F189-C8AB-F645-B263-3298BAC8495E}"/>
              </a:ext>
            </a:extLst>
          </p:cNvPr>
          <p:cNvCxnSpPr>
            <a:cxnSpLocks/>
          </p:cNvCxnSpPr>
          <p:nvPr/>
        </p:nvCxnSpPr>
        <p:spPr>
          <a:xfrm flipH="1" flipV="1">
            <a:off x="4885040" y="2782250"/>
            <a:ext cx="2441518" cy="12857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8456BCE8-2308-1C49-8AA9-05E9F3763612}"/>
              </a:ext>
            </a:extLst>
          </p:cNvPr>
          <p:cNvCxnSpPr>
            <a:cxnSpLocks/>
            <a:stCxn id="11" idx="0"/>
          </p:cNvCxnSpPr>
          <p:nvPr/>
        </p:nvCxnSpPr>
        <p:spPr>
          <a:xfrm flipH="1" flipV="1">
            <a:off x="4660788" y="2973346"/>
            <a:ext cx="179976" cy="7089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3E5A841-4B34-C74A-8E73-6021C1B28D2A}"/>
              </a:ext>
            </a:extLst>
          </p:cNvPr>
          <p:cNvCxnSpPr>
            <a:cxnSpLocks/>
            <a:stCxn id="11" idx="3"/>
            <a:endCxn id="14" idx="1"/>
          </p:cNvCxnSpPr>
          <p:nvPr/>
        </p:nvCxnSpPr>
        <p:spPr>
          <a:xfrm>
            <a:off x="5447789" y="4289339"/>
            <a:ext cx="153223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0558665-5658-C84B-977D-3D155F594184}"/>
              </a:ext>
            </a:extLst>
          </p:cNvPr>
          <p:cNvCxnSpPr>
            <a:cxnSpLocks/>
          </p:cNvCxnSpPr>
          <p:nvPr/>
        </p:nvCxnSpPr>
        <p:spPr>
          <a:xfrm flipV="1">
            <a:off x="5361060" y="2782251"/>
            <a:ext cx="2460765" cy="133152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EE3A3E6D-8070-6B40-9414-81849B3F3A25}"/>
              </a:ext>
            </a:extLst>
          </p:cNvPr>
          <p:cNvSpPr/>
          <p:nvPr/>
        </p:nvSpPr>
        <p:spPr>
          <a:xfrm>
            <a:off x="99356" y="1096398"/>
            <a:ext cx="3571634" cy="4154984"/>
          </a:xfrm>
          <a:prstGeom prst="rect">
            <a:avLst/>
          </a:prstGeom>
        </p:spPr>
        <p:txBody>
          <a:bodyPr wrap="square">
            <a:spAutoFit/>
          </a:bodyPr>
          <a:lstStyle/>
          <a:p>
            <a:r>
              <a:rPr lang="en-US" b="1" dirty="0">
                <a:latin typeface="+mn-lt"/>
              </a:rPr>
              <a:t>Consistency</a:t>
            </a:r>
          </a:p>
          <a:p>
            <a:r>
              <a:rPr lang="en-US" dirty="0">
                <a:latin typeface="+mn-lt"/>
              </a:rPr>
              <a:t>If two honest nodes output b and b’</a:t>
            </a:r>
            <a:r>
              <a:rPr lang="en-US" sz="1400" dirty="0">
                <a:latin typeface="+mn-lt"/>
              </a:rPr>
              <a:t>′ </a:t>
            </a:r>
            <a:r>
              <a:rPr lang="en-US" dirty="0">
                <a:latin typeface="+mn-lt"/>
              </a:rPr>
              <a:t>respectively, then </a:t>
            </a:r>
            <a:r>
              <a:rPr lang="en-US" sz="1400" dirty="0">
                <a:latin typeface="+mn-lt"/>
              </a:rPr>
              <a:t>′ </a:t>
            </a:r>
            <a:endParaRPr lang="en-US" dirty="0">
              <a:latin typeface="+mn-lt"/>
            </a:endParaRPr>
          </a:p>
          <a:p>
            <a:r>
              <a:rPr lang="en-US" dirty="0">
                <a:latin typeface="+mn-lt"/>
              </a:rPr>
              <a:t>b=b’.</a:t>
            </a:r>
            <a:br>
              <a:rPr lang="en-US" dirty="0">
                <a:latin typeface="+mn-lt"/>
              </a:rPr>
            </a:br>
            <a:endParaRPr lang="en-US" dirty="0">
              <a:latin typeface="+mn-lt"/>
            </a:endParaRPr>
          </a:p>
          <a:p>
            <a:r>
              <a:rPr lang="en-US" b="1" dirty="0">
                <a:latin typeface="+mn-lt"/>
              </a:rPr>
              <a:t>Validity</a:t>
            </a:r>
          </a:p>
          <a:p>
            <a:r>
              <a:rPr lang="en-US" dirty="0">
                <a:latin typeface="+mn-lt"/>
              </a:rPr>
              <a:t>If the leader is honest and receives input b then all honest nodes output b</a:t>
            </a:r>
            <a:br>
              <a:rPr lang="en-US" dirty="0"/>
            </a:br>
            <a:endParaRPr lang="en-US" dirty="0"/>
          </a:p>
          <a:p>
            <a:endParaRPr lang="en-US" dirty="0">
              <a:latin typeface="+mn-lt"/>
            </a:endParaRPr>
          </a:p>
        </p:txBody>
      </p:sp>
    </p:spTree>
    <p:extLst>
      <p:ext uri="{BB962C8B-B14F-4D97-AF65-F5344CB8AC3E}">
        <p14:creationId xmlns:p14="http://schemas.microsoft.com/office/powerpoint/2010/main" val="2424584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E564-12AD-C64F-83B6-AABA47765BFB}"/>
              </a:ext>
            </a:extLst>
          </p:cNvPr>
          <p:cNvSpPr>
            <a:spLocks noGrp="1"/>
          </p:cNvSpPr>
          <p:nvPr>
            <p:ph type="title"/>
          </p:nvPr>
        </p:nvSpPr>
        <p:spPr/>
        <p:txBody>
          <a:bodyPr>
            <a:normAutofit fontScale="90000"/>
          </a:bodyPr>
          <a:lstStyle/>
          <a:p>
            <a:r>
              <a:rPr lang="en-US" dirty="0"/>
              <a:t>Voting Protocol</a:t>
            </a:r>
          </a:p>
        </p:txBody>
      </p:sp>
      <p:grpSp>
        <p:nvGrpSpPr>
          <p:cNvPr id="21" name="Group 20">
            <a:extLst>
              <a:ext uri="{FF2B5EF4-FFF2-40B4-BE49-F238E27FC236}">
                <a16:creationId xmlns:a16="http://schemas.microsoft.com/office/drawing/2014/main" id="{3F70DB8B-181D-C043-8DB0-558C66F627BB}"/>
              </a:ext>
            </a:extLst>
          </p:cNvPr>
          <p:cNvGrpSpPr>
            <a:grpSpLocks noChangeAspect="1"/>
          </p:cNvGrpSpPr>
          <p:nvPr/>
        </p:nvGrpSpPr>
        <p:grpSpPr>
          <a:xfrm>
            <a:off x="6184925" y="1216962"/>
            <a:ext cx="2959075" cy="2286000"/>
            <a:chOff x="3626714" y="898952"/>
            <a:chExt cx="5174384" cy="3997412"/>
          </a:xfrm>
        </p:grpSpPr>
        <p:pic>
          <p:nvPicPr>
            <p:cNvPr id="4" name="Picture 3">
              <a:extLst>
                <a:ext uri="{FF2B5EF4-FFF2-40B4-BE49-F238E27FC236}">
                  <a16:creationId xmlns:a16="http://schemas.microsoft.com/office/drawing/2014/main" id="{92F2F9B9-2727-4A4B-812A-AD19B040CCC7}"/>
                </a:ext>
              </a:extLst>
            </p:cNvPr>
            <p:cNvPicPr>
              <a:picLocks noChangeAspect="1"/>
            </p:cNvPicPr>
            <p:nvPr/>
          </p:nvPicPr>
          <p:blipFill>
            <a:blip r:embed="rId2"/>
            <a:stretch>
              <a:fillRect/>
            </a:stretch>
          </p:blipFill>
          <p:spPr>
            <a:xfrm>
              <a:off x="4233739" y="3682314"/>
              <a:ext cx="1214050" cy="1214050"/>
            </a:xfrm>
            <a:prstGeom prst="rect">
              <a:avLst/>
            </a:prstGeom>
          </p:spPr>
        </p:pic>
        <p:pic>
          <p:nvPicPr>
            <p:cNvPr id="5" name="Picture 4">
              <a:extLst>
                <a:ext uri="{FF2B5EF4-FFF2-40B4-BE49-F238E27FC236}">
                  <a16:creationId xmlns:a16="http://schemas.microsoft.com/office/drawing/2014/main" id="{32622F55-E629-E94E-A0A0-7462E9440259}"/>
                </a:ext>
              </a:extLst>
            </p:cNvPr>
            <p:cNvPicPr>
              <a:picLocks noChangeAspect="1"/>
            </p:cNvPicPr>
            <p:nvPr/>
          </p:nvPicPr>
          <p:blipFill>
            <a:blip r:embed="rId2"/>
            <a:stretch>
              <a:fillRect/>
            </a:stretch>
          </p:blipFill>
          <p:spPr>
            <a:xfrm>
              <a:off x="3626714" y="1964725"/>
              <a:ext cx="1214050" cy="1214050"/>
            </a:xfrm>
            <a:prstGeom prst="rect">
              <a:avLst/>
            </a:prstGeom>
          </p:spPr>
        </p:pic>
        <p:pic>
          <p:nvPicPr>
            <p:cNvPr id="6" name="Picture 5">
              <a:extLst>
                <a:ext uri="{FF2B5EF4-FFF2-40B4-BE49-F238E27FC236}">
                  <a16:creationId xmlns:a16="http://schemas.microsoft.com/office/drawing/2014/main" id="{D3E40BCF-6AB2-5C4D-99AB-5EEEE0D98BA9}"/>
                </a:ext>
              </a:extLst>
            </p:cNvPr>
            <p:cNvPicPr>
              <a:picLocks noChangeAspect="1"/>
            </p:cNvPicPr>
            <p:nvPr/>
          </p:nvPicPr>
          <p:blipFill>
            <a:blip r:embed="rId2"/>
            <a:stretch>
              <a:fillRect/>
            </a:stretch>
          </p:blipFill>
          <p:spPr>
            <a:xfrm>
              <a:off x="7587048" y="1978626"/>
              <a:ext cx="1214050" cy="1214050"/>
            </a:xfrm>
            <a:prstGeom prst="rect">
              <a:avLst/>
            </a:prstGeom>
          </p:spPr>
        </p:pic>
        <p:pic>
          <p:nvPicPr>
            <p:cNvPr id="7" name="Picture 6">
              <a:extLst>
                <a:ext uri="{FF2B5EF4-FFF2-40B4-BE49-F238E27FC236}">
                  <a16:creationId xmlns:a16="http://schemas.microsoft.com/office/drawing/2014/main" id="{EC41DBA8-7B66-F749-B7C6-1723A1F98190}"/>
                </a:ext>
              </a:extLst>
            </p:cNvPr>
            <p:cNvPicPr>
              <a:picLocks noChangeAspect="1"/>
            </p:cNvPicPr>
            <p:nvPr/>
          </p:nvPicPr>
          <p:blipFill>
            <a:blip r:embed="rId2"/>
            <a:stretch>
              <a:fillRect/>
            </a:stretch>
          </p:blipFill>
          <p:spPr>
            <a:xfrm>
              <a:off x="6980023" y="3682314"/>
              <a:ext cx="1214050" cy="1214050"/>
            </a:xfrm>
            <a:prstGeom prst="rect">
              <a:avLst/>
            </a:prstGeom>
          </p:spPr>
        </p:pic>
        <p:pic>
          <p:nvPicPr>
            <p:cNvPr id="8" name="Picture 7" descr="A person wearing a costume&#10;&#10;Description automatically generated">
              <a:extLst>
                <a:ext uri="{FF2B5EF4-FFF2-40B4-BE49-F238E27FC236}">
                  <a16:creationId xmlns:a16="http://schemas.microsoft.com/office/drawing/2014/main" id="{E1A58D6A-C94B-304D-9F8C-ABA3A2EA0B6B}"/>
                </a:ext>
              </a:extLst>
            </p:cNvPr>
            <p:cNvPicPr>
              <a:picLocks noChangeAspect="1"/>
            </p:cNvPicPr>
            <p:nvPr/>
          </p:nvPicPr>
          <p:blipFill>
            <a:blip r:embed="rId3"/>
            <a:stretch>
              <a:fillRect/>
            </a:stretch>
          </p:blipFill>
          <p:spPr>
            <a:xfrm>
              <a:off x="5704654" y="898952"/>
              <a:ext cx="1018504" cy="1498257"/>
            </a:xfrm>
            <a:prstGeom prst="rect">
              <a:avLst/>
            </a:prstGeom>
          </p:spPr>
        </p:pic>
        <p:cxnSp>
          <p:nvCxnSpPr>
            <p:cNvPr id="9" name="Straight Arrow Connector 8">
              <a:extLst>
                <a:ext uri="{FF2B5EF4-FFF2-40B4-BE49-F238E27FC236}">
                  <a16:creationId xmlns:a16="http://schemas.microsoft.com/office/drawing/2014/main" id="{296E7FD2-96BA-914E-B850-9EC966F14725}"/>
                </a:ext>
              </a:extLst>
            </p:cNvPr>
            <p:cNvCxnSpPr/>
            <p:nvPr/>
          </p:nvCxnSpPr>
          <p:spPr>
            <a:xfrm flipH="1">
              <a:off x="4732638" y="1648080"/>
              <a:ext cx="1161535" cy="8356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3F247D8-C963-C14D-BB80-8574E9D66E97}"/>
                </a:ext>
              </a:extLst>
            </p:cNvPr>
            <p:cNvCxnSpPr>
              <a:cxnSpLocks/>
            </p:cNvCxnSpPr>
            <p:nvPr/>
          </p:nvCxnSpPr>
          <p:spPr>
            <a:xfrm flipH="1">
              <a:off x="5052372" y="1946622"/>
              <a:ext cx="914939"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719751A-3C5B-6B45-AE47-AE6458D0C605}"/>
                </a:ext>
              </a:extLst>
            </p:cNvPr>
            <p:cNvCxnSpPr>
              <a:cxnSpLocks/>
            </p:cNvCxnSpPr>
            <p:nvPr/>
          </p:nvCxnSpPr>
          <p:spPr>
            <a:xfrm>
              <a:off x="6546455" y="2065894"/>
              <a:ext cx="780102"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C40A6FE-2412-D64C-BAFD-326CAFA2CC01}"/>
                </a:ext>
              </a:extLst>
            </p:cNvPr>
            <p:cNvCxnSpPr>
              <a:cxnSpLocks/>
            </p:cNvCxnSpPr>
            <p:nvPr/>
          </p:nvCxnSpPr>
          <p:spPr>
            <a:xfrm flipH="1">
              <a:off x="7760125" y="2886847"/>
              <a:ext cx="284124" cy="9615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57D1394-8BC2-F640-910A-BB5BDFDD05E4}"/>
                </a:ext>
              </a:extLst>
            </p:cNvPr>
            <p:cNvCxnSpPr>
              <a:cxnSpLocks/>
            </p:cNvCxnSpPr>
            <p:nvPr/>
          </p:nvCxnSpPr>
          <p:spPr>
            <a:xfrm flipH="1" flipV="1">
              <a:off x="6635578" y="1841157"/>
              <a:ext cx="1186247" cy="7769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29ABCE-2EC4-2741-B925-3F32F5C85FE1}"/>
                </a:ext>
              </a:extLst>
            </p:cNvPr>
            <p:cNvCxnSpPr>
              <a:cxnSpLocks/>
              <a:stCxn id="6" idx="1"/>
            </p:cNvCxnSpPr>
            <p:nvPr/>
          </p:nvCxnSpPr>
          <p:spPr>
            <a:xfrm flipH="1">
              <a:off x="4885040" y="2585651"/>
              <a:ext cx="2702008" cy="5045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DEA081-43B8-D342-8521-37891558E768}"/>
                </a:ext>
              </a:extLst>
            </p:cNvPr>
            <p:cNvCxnSpPr>
              <a:cxnSpLocks/>
            </p:cNvCxnSpPr>
            <p:nvPr/>
          </p:nvCxnSpPr>
          <p:spPr>
            <a:xfrm flipH="1" flipV="1">
              <a:off x="4885040" y="2782250"/>
              <a:ext cx="2441518" cy="12857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F79047D-A9FF-CB42-A3AF-EB19BAD3D890}"/>
                </a:ext>
              </a:extLst>
            </p:cNvPr>
            <p:cNvCxnSpPr>
              <a:cxnSpLocks/>
              <a:stCxn id="4" idx="0"/>
            </p:cNvCxnSpPr>
            <p:nvPr/>
          </p:nvCxnSpPr>
          <p:spPr>
            <a:xfrm flipH="1" flipV="1">
              <a:off x="4660788" y="2973346"/>
              <a:ext cx="179976" cy="7089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1400483-A59C-5C45-BEB5-742FEC0BA587}"/>
                </a:ext>
              </a:extLst>
            </p:cNvPr>
            <p:cNvCxnSpPr>
              <a:cxnSpLocks/>
              <a:stCxn id="4" idx="3"/>
              <a:endCxn id="7" idx="1"/>
            </p:cNvCxnSpPr>
            <p:nvPr/>
          </p:nvCxnSpPr>
          <p:spPr>
            <a:xfrm>
              <a:off x="5447789" y="4289339"/>
              <a:ext cx="153223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78A1196-4439-4E49-A5E7-94F831E886BE}"/>
                </a:ext>
              </a:extLst>
            </p:cNvPr>
            <p:cNvCxnSpPr>
              <a:cxnSpLocks/>
            </p:cNvCxnSpPr>
            <p:nvPr/>
          </p:nvCxnSpPr>
          <p:spPr>
            <a:xfrm flipV="1">
              <a:off x="5361060" y="2782251"/>
              <a:ext cx="2460765" cy="133152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20" name="Content Placeholder 19">
            <a:extLst>
              <a:ext uri="{FF2B5EF4-FFF2-40B4-BE49-F238E27FC236}">
                <a16:creationId xmlns:a16="http://schemas.microsoft.com/office/drawing/2014/main" id="{011905A9-648A-2E4C-9ECF-7B2B8DA424DB}"/>
              </a:ext>
            </a:extLst>
          </p:cNvPr>
          <p:cNvSpPr>
            <a:spLocks noGrp="1"/>
          </p:cNvSpPr>
          <p:nvPr>
            <p:ph idx="1"/>
          </p:nvPr>
        </p:nvSpPr>
        <p:spPr>
          <a:xfrm>
            <a:off x="168679" y="1474412"/>
            <a:ext cx="5803368" cy="2949308"/>
          </a:xfrm>
        </p:spPr>
        <p:txBody>
          <a:bodyPr>
            <a:normAutofit/>
          </a:bodyPr>
          <a:lstStyle/>
          <a:p>
            <a:pPr marL="514350" indent="-514350">
              <a:buFont typeface="+mj-lt"/>
              <a:buAutoNum type="arabicPeriod"/>
            </a:pPr>
            <a:r>
              <a:rPr lang="en-US" dirty="0"/>
              <a:t>Leader sends b to all nodes</a:t>
            </a:r>
          </a:p>
          <a:p>
            <a:pPr marL="514350" indent="-514350">
              <a:buFont typeface="+mj-lt"/>
              <a:buAutoNum type="arabicPeriod"/>
            </a:pPr>
            <a:r>
              <a:rPr lang="en-US" dirty="0"/>
              <a:t>All nodes forward received bit to all other nodes (Voting)</a:t>
            </a:r>
          </a:p>
          <a:p>
            <a:pPr marL="514350" indent="-514350">
              <a:buFont typeface="+mj-lt"/>
              <a:buAutoNum type="arabicPeriod"/>
            </a:pPr>
            <a:r>
              <a:rPr lang="en-US" dirty="0"/>
              <a:t>Each node tallies votes (including its own vote) and outputs majority bit</a:t>
            </a:r>
          </a:p>
          <a:p>
            <a:pPr marL="0" indent="0">
              <a:buNone/>
            </a:pPr>
            <a:endParaRPr lang="en-US" dirty="0"/>
          </a:p>
        </p:txBody>
      </p:sp>
      <p:sp>
        <p:nvSpPr>
          <p:cNvPr id="22" name="TextBox 21">
            <a:extLst>
              <a:ext uri="{FF2B5EF4-FFF2-40B4-BE49-F238E27FC236}">
                <a16:creationId xmlns:a16="http://schemas.microsoft.com/office/drawing/2014/main" id="{88CF513D-B976-7E4A-BAE6-675E6D6C35BB}"/>
              </a:ext>
            </a:extLst>
          </p:cNvPr>
          <p:cNvSpPr txBox="1"/>
          <p:nvPr/>
        </p:nvSpPr>
        <p:spPr>
          <a:xfrm>
            <a:off x="1930645" y="4292108"/>
            <a:ext cx="5282710" cy="646331"/>
          </a:xfrm>
          <a:prstGeom prst="rect">
            <a:avLst/>
          </a:prstGeom>
          <a:noFill/>
        </p:spPr>
        <p:txBody>
          <a:bodyPr wrap="square" rtlCol="0">
            <a:spAutoFit/>
          </a:bodyPr>
          <a:lstStyle/>
          <a:p>
            <a:pPr algn="l"/>
            <a:r>
              <a:rPr lang="en-US" sz="3600" dirty="0">
                <a:solidFill>
                  <a:srgbClr val="FF0000"/>
                </a:solidFill>
                <a:latin typeface="+mn-lt"/>
              </a:rPr>
              <a:t>Broken by corrupt leader</a:t>
            </a:r>
          </a:p>
        </p:txBody>
      </p:sp>
    </p:spTree>
    <p:extLst>
      <p:ext uri="{BB962C8B-B14F-4D97-AF65-F5344CB8AC3E}">
        <p14:creationId xmlns:p14="http://schemas.microsoft.com/office/powerpoint/2010/main" val="284116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err="1"/>
              <a:t>Dolev</a:t>
            </a:r>
            <a:r>
              <a:rPr lang="en-US" dirty="0"/>
              <a:t> Strong Protocol</a:t>
            </a:r>
          </a:p>
        </p:txBody>
      </p:sp>
      <p:grpSp>
        <p:nvGrpSpPr>
          <p:cNvPr id="3" name="Group 2">
            <a:extLst>
              <a:ext uri="{FF2B5EF4-FFF2-40B4-BE49-F238E27FC236}">
                <a16:creationId xmlns:a16="http://schemas.microsoft.com/office/drawing/2014/main" id="{95B49C35-6668-E349-8205-FBE1CE1DF1FC}"/>
              </a:ext>
            </a:extLst>
          </p:cNvPr>
          <p:cNvGrpSpPr>
            <a:grpSpLocks noChangeAspect="1"/>
          </p:cNvGrpSpPr>
          <p:nvPr/>
        </p:nvGrpSpPr>
        <p:grpSpPr>
          <a:xfrm>
            <a:off x="6184925" y="1243088"/>
            <a:ext cx="2959075" cy="2286000"/>
            <a:chOff x="3626714" y="898952"/>
            <a:chExt cx="5174384" cy="3997412"/>
          </a:xfrm>
        </p:grpSpPr>
        <p:pic>
          <p:nvPicPr>
            <p:cNvPr id="4" name="Picture 3">
              <a:extLst>
                <a:ext uri="{FF2B5EF4-FFF2-40B4-BE49-F238E27FC236}">
                  <a16:creationId xmlns:a16="http://schemas.microsoft.com/office/drawing/2014/main" id="{B8E84D65-F99C-EE47-B54C-411784606CD6}"/>
                </a:ext>
              </a:extLst>
            </p:cNvPr>
            <p:cNvPicPr>
              <a:picLocks noChangeAspect="1"/>
            </p:cNvPicPr>
            <p:nvPr/>
          </p:nvPicPr>
          <p:blipFill>
            <a:blip r:embed="rId2"/>
            <a:stretch>
              <a:fillRect/>
            </a:stretch>
          </p:blipFill>
          <p:spPr>
            <a:xfrm>
              <a:off x="4233739" y="3682314"/>
              <a:ext cx="1214050" cy="1214050"/>
            </a:xfrm>
            <a:prstGeom prst="rect">
              <a:avLst/>
            </a:prstGeom>
          </p:spPr>
        </p:pic>
        <p:pic>
          <p:nvPicPr>
            <p:cNvPr id="5" name="Picture 4">
              <a:extLst>
                <a:ext uri="{FF2B5EF4-FFF2-40B4-BE49-F238E27FC236}">
                  <a16:creationId xmlns:a16="http://schemas.microsoft.com/office/drawing/2014/main" id="{52118AE9-5940-2D4A-8A7C-384025BE7BA8}"/>
                </a:ext>
              </a:extLst>
            </p:cNvPr>
            <p:cNvPicPr>
              <a:picLocks noChangeAspect="1"/>
            </p:cNvPicPr>
            <p:nvPr/>
          </p:nvPicPr>
          <p:blipFill>
            <a:blip r:embed="rId2"/>
            <a:stretch>
              <a:fillRect/>
            </a:stretch>
          </p:blipFill>
          <p:spPr>
            <a:xfrm>
              <a:off x="3626714" y="1964725"/>
              <a:ext cx="1214050" cy="1214050"/>
            </a:xfrm>
            <a:prstGeom prst="rect">
              <a:avLst/>
            </a:prstGeom>
          </p:spPr>
        </p:pic>
        <p:pic>
          <p:nvPicPr>
            <p:cNvPr id="6" name="Picture 5">
              <a:extLst>
                <a:ext uri="{FF2B5EF4-FFF2-40B4-BE49-F238E27FC236}">
                  <a16:creationId xmlns:a16="http://schemas.microsoft.com/office/drawing/2014/main" id="{AF934A2A-8313-294D-AC92-33A6B9621EA2}"/>
                </a:ext>
              </a:extLst>
            </p:cNvPr>
            <p:cNvPicPr>
              <a:picLocks noChangeAspect="1"/>
            </p:cNvPicPr>
            <p:nvPr/>
          </p:nvPicPr>
          <p:blipFill>
            <a:blip r:embed="rId2"/>
            <a:stretch>
              <a:fillRect/>
            </a:stretch>
          </p:blipFill>
          <p:spPr>
            <a:xfrm>
              <a:off x="7587048" y="1978626"/>
              <a:ext cx="1214050" cy="1214050"/>
            </a:xfrm>
            <a:prstGeom prst="rect">
              <a:avLst/>
            </a:prstGeom>
          </p:spPr>
        </p:pic>
        <p:pic>
          <p:nvPicPr>
            <p:cNvPr id="7" name="Picture 6">
              <a:extLst>
                <a:ext uri="{FF2B5EF4-FFF2-40B4-BE49-F238E27FC236}">
                  <a16:creationId xmlns:a16="http://schemas.microsoft.com/office/drawing/2014/main" id="{9DF84C4A-6B28-104A-B5F1-97EEC93C50A1}"/>
                </a:ext>
              </a:extLst>
            </p:cNvPr>
            <p:cNvPicPr>
              <a:picLocks noChangeAspect="1"/>
            </p:cNvPicPr>
            <p:nvPr/>
          </p:nvPicPr>
          <p:blipFill>
            <a:blip r:embed="rId2"/>
            <a:stretch>
              <a:fillRect/>
            </a:stretch>
          </p:blipFill>
          <p:spPr>
            <a:xfrm>
              <a:off x="6980023" y="3682314"/>
              <a:ext cx="1214050" cy="1214050"/>
            </a:xfrm>
            <a:prstGeom prst="rect">
              <a:avLst/>
            </a:prstGeom>
          </p:spPr>
        </p:pic>
        <p:pic>
          <p:nvPicPr>
            <p:cNvPr id="8" name="Picture 7" descr="A person wearing a costume&#10;&#10;Description automatically generated">
              <a:extLst>
                <a:ext uri="{FF2B5EF4-FFF2-40B4-BE49-F238E27FC236}">
                  <a16:creationId xmlns:a16="http://schemas.microsoft.com/office/drawing/2014/main" id="{C67FB4D0-D86F-0C4B-A956-A7E857044873}"/>
                </a:ext>
              </a:extLst>
            </p:cNvPr>
            <p:cNvPicPr>
              <a:picLocks noChangeAspect="1"/>
            </p:cNvPicPr>
            <p:nvPr/>
          </p:nvPicPr>
          <p:blipFill>
            <a:blip r:embed="rId3"/>
            <a:stretch>
              <a:fillRect/>
            </a:stretch>
          </p:blipFill>
          <p:spPr>
            <a:xfrm>
              <a:off x="5704654" y="898952"/>
              <a:ext cx="1018504" cy="1498257"/>
            </a:xfrm>
            <a:prstGeom prst="rect">
              <a:avLst/>
            </a:prstGeom>
          </p:spPr>
        </p:pic>
        <p:cxnSp>
          <p:nvCxnSpPr>
            <p:cNvPr id="9" name="Straight Arrow Connector 8">
              <a:extLst>
                <a:ext uri="{FF2B5EF4-FFF2-40B4-BE49-F238E27FC236}">
                  <a16:creationId xmlns:a16="http://schemas.microsoft.com/office/drawing/2014/main" id="{3E073315-F84F-9648-BF27-31B17F0B2E31}"/>
                </a:ext>
              </a:extLst>
            </p:cNvPr>
            <p:cNvCxnSpPr/>
            <p:nvPr/>
          </p:nvCxnSpPr>
          <p:spPr>
            <a:xfrm flipH="1">
              <a:off x="4732638" y="1648080"/>
              <a:ext cx="1161535" cy="8356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93EB91-D6F1-3841-9631-BE6DA4446800}"/>
                </a:ext>
              </a:extLst>
            </p:cNvPr>
            <p:cNvCxnSpPr>
              <a:cxnSpLocks/>
            </p:cNvCxnSpPr>
            <p:nvPr/>
          </p:nvCxnSpPr>
          <p:spPr>
            <a:xfrm flipH="1">
              <a:off x="5052372" y="1946622"/>
              <a:ext cx="914939"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CEC6839-53E1-AB4D-9C55-74247250C47E}"/>
                </a:ext>
              </a:extLst>
            </p:cNvPr>
            <p:cNvCxnSpPr>
              <a:cxnSpLocks/>
            </p:cNvCxnSpPr>
            <p:nvPr/>
          </p:nvCxnSpPr>
          <p:spPr>
            <a:xfrm>
              <a:off x="6546455" y="2065894"/>
              <a:ext cx="780102"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C6C8F49-03EE-9B49-94DF-11D0876EABB2}"/>
                </a:ext>
              </a:extLst>
            </p:cNvPr>
            <p:cNvCxnSpPr>
              <a:cxnSpLocks/>
            </p:cNvCxnSpPr>
            <p:nvPr/>
          </p:nvCxnSpPr>
          <p:spPr>
            <a:xfrm flipH="1">
              <a:off x="7760125" y="2886847"/>
              <a:ext cx="284124" cy="9615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3141BE9-59F0-D145-BE8D-A652F17EB4D4}"/>
                </a:ext>
              </a:extLst>
            </p:cNvPr>
            <p:cNvCxnSpPr>
              <a:cxnSpLocks/>
            </p:cNvCxnSpPr>
            <p:nvPr/>
          </p:nvCxnSpPr>
          <p:spPr>
            <a:xfrm flipH="1" flipV="1">
              <a:off x="6635578" y="1841157"/>
              <a:ext cx="1186247" cy="7769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4478EAE-FA09-A44D-9FA6-CF6F2A9783DE}"/>
                </a:ext>
              </a:extLst>
            </p:cNvPr>
            <p:cNvCxnSpPr>
              <a:cxnSpLocks/>
              <a:stCxn id="6" idx="1"/>
            </p:cNvCxnSpPr>
            <p:nvPr/>
          </p:nvCxnSpPr>
          <p:spPr>
            <a:xfrm flipH="1">
              <a:off x="4885040" y="2585651"/>
              <a:ext cx="2702008" cy="5045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16D0741-9C60-BA4B-8807-5986FED2999E}"/>
                </a:ext>
              </a:extLst>
            </p:cNvPr>
            <p:cNvCxnSpPr>
              <a:cxnSpLocks/>
            </p:cNvCxnSpPr>
            <p:nvPr/>
          </p:nvCxnSpPr>
          <p:spPr>
            <a:xfrm flipH="1" flipV="1">
              <a:off x="4885040" y="2782250"/>
              <a:ext cx="2441518" cy="12857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DE5EF46-B9F7-2E4A-A482-833147FE3346}"/>
                </a:ext>
              </a:extLst>
            </p:cNvPr>
            <p:cNvCxnSpPr>
              <a:cxnSpLocks/>
              <a:stCxn id="4" idx="0"/>
            </p:cNvCxnSpPr>
            <p:nvPr/>
          </p:nvCxnSpPr>
          <p:spPr>
            <a:xfrm flipH="1" flipV="1">
              <a:off x="4660788" y="2973346"/>
              <a:ext cx="179976" cy="7089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244AAAF-7D49-4A46-86C0-7BE28BFD8B32}"/>
                </a:ext>
              </a:extLst>
            </p:cNvPr>
            <p:cNvCxnSpPr>
              <a:cxnSpLocks/>
              <a:stCxn id="4" idx="3"/>
              <a:endCxn id="7" idx="1"/>
            </p:cNvCxnSpPr>
            <p:nvPr/>
          </p:nvCxnSpPr>
          <p:spPr>
            <a:xfrm>
              <a:off x="5447789" y="4289339"/>
              <a:ext cx="153223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433F04-4E09-F243-A7EF-A72C5451C7D1}"/>
                </a:ext>
              </a:extLst>
            </p:cNvPr>
            <p:cNvCxnSpPr>
              <a:cxnSpLocks/>
            </p:cNvCxnSpPr>
            <p:nvPr/>
          </p:nvCxnSpPr>
          <p:spPr>
            <a:xfrm flipV="1">
              <a:off x="5361060" y="2782251"/>
              <a:ext cx="2460765" cy="133152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Content Placeholder 19">
                <a:extLst>
                  <a:ext uri="{FF2B5EF4-FFF2-40B4-BE49-F238E27FC236}">
                    <a16:creationId xmlns:a16="http://schemas.microsoft.com/office/drawing/2014/main" id="{2463BEE8-5C11-EE4A-AE91-9134F1DC0E6C}"/>
                  </a:ext>
                </a:extLst>
              </p:cNvPr>
              <p:cNvSpPr>
                <a:spLocks noGrp="1"/>
              </p:cNvSpPr>
              <p:nvPr>
                <p:ph idx="1"/>
              </p:nvPr>
            </p:nvSpPr>
            <p:spPr>
              <a:xfrm>
                <a:off x="143058" y="953420"/>
                <a:ext cx="6261808" cy="4190080"/>
              </a:xfrm>
            </p:spPr>
            <p:txBody>
              <a:bodyPr>
                <a:normAutofit fontScale="92500" lnSpcReduction="10000"/>
              </a:bodyPr>
              <a:lstStyle/>
              <a:p>
                <a:pPr marL="0" indent="0">
                  <a:buNone/>
                </a:pPr>
                <a:r>
                  <a:rPr lang="en-US" dirty="0"/>
                  <a:t>Maximum </a:t>
                </a:r>
                <a14:m>
                  <m:oMath xmlns:m="http://schemas.openxmlformats.org/officeDocument/2006/math">
                    <m:r>
                      <a:rPr lang="en-US" b="1" i="1" smtClean="0">
                        <a:latin typeface="Cambria Math" panose="02040503050406030204" pitchFamily="18" charset="0"/>
                      </a:rPr>
                      <m:t>𝒇</m:t>
                    </m:r>
                  </m:oMath>
                </a14:m>
                <a:r>
                  <a:rPr lang="en-US" dirty="0"/>
                  <a:t> corrupt nodes, input message </a:t>
                </a:r>
                <a14:m>
                  <m:oMath xmlns:m="http://schemas.openxmlformats.org/officeDocument/2006/math">
                    <m:r>
                      <a:rPr lang="en-US" b="1" i="1" dirty="0">
                        <a:latin typeface="Cambria Math" panose="02040503050406030204" pitchFamily="18" charset="0"/>
                      </a:rPr>
                      <m:t>𝒎</m:t>
                    </m:r>
                  </m:oMath>
                </a14:m>
                <a:endParaRPr lang="en-US" b="1" dirty="0"/>
              </a:p>
              <a:p>
                <a:pPr marL="514350" indent="-514350">
                  <a:buFont typeface="+mj-lt"/>
                  <a:buAutoNum type="arabicPeriod"/>
                </a:pPr>
                <a:r>
                  <a:rPr lang="en-US" dirty="0"/>
                  <a:t>Leader sends </a:t>
                </a:r>
                <a14:m>
                  <m:oMath xmlns:m="http://schemas.openxmlformats.org/officeDocument/2006/math">
                    <m:r>
                      <a:rPr lang="en-US" b="1" i="1" dirty="0">
                        <a:latin typeface="Cambria Math" panose="02040503050406030204" pitchFamily="18" charset="0"/>
                      </a:rPr>
                      <m:t>𝒎</m:t>
                    </m:r>
                  </m:oMath>
                </a14:m>
                <a:r>
                  <a:rPr lang="en-US" dirty="0"/>
                  <a:t> to all nodes</a:t>
                </a:r>
              </a:p>
              <a:p>
                <a:pPr marL="514350" indent="-514350">
                  <a:buFont typeface="+mj-lt"/>
                  <a:buAutoNum type="arabicPeriod"/>
                </a:pPr>
                <a:r>
                  <a:rPr lang="en-US" dirty="0"/>
                  <a:t>For </a:t>
                </a:r>
                <a14:m>
                  <m:oMath xmlns:m="http://schemas.openxmlformats.org/officeDocument/2006/math">
                    <m:r>
                      <a:rPr lang="en-US" b="0" i="1" dirty="0" smtClean="0">
                        <a:latin typeface="Cambria Math" panose="02040503050406030204" pitchFamily="18" charset="0"/>
                      </a:rPr>
                      <m:t>𝑟</m:t>
                    </m:r>
                    <m:r>
                      <a:rPr lang="en-US" b="0" i="1" dirty="0" smtClean="0">
                        <a:latin typeface="Cambria Math" panose="02040503050406030204" pitchFamily="18" charset="0"/>
                      </a:rPr>
                      <m:t>=1 </m:t>
                    </m:r>
                    <m:r>
                      <m:rPr>
                        <m:sty m:val="p"/>
                      </m:rPr>
                      <a:rPr lang="en-US" b="0" i="0" dirty="0" smtClean="0">
                        <a:latin typeface="Cambria Math" panose="02040503050406030204" pitchFamily="18" charset="0"/>
                      </a:rPr>
                      <m:t>to</m:t>
                    </m:r>
                    <m:r>
                      <a:rPr lang="en-US" b="0" i="0" dirty="0" smtClean="0">
                        <a:latin typeface="Cambria Math" panose="02040503050406030204" pitchFamily="18" charset="0"/>
                      </a:rPr>
                      <m:t> </m:t>
                    </m:r>
                    <m:r>
                      <a:rPr lang="en-US" b="1" i="1" dirty="0" smtClean="0">
                        <a:latin typeface="Cambria Math" panose="02040503050406030204" pitchFamily="18" charset="0"/>
                      </a:rPr>
                      <m:t>𝒇</m:t>
                    </m:r>
                    <m:r>
                      <a:rPr lang="en-US" b="1" i="1" dirty="0" smtClean="0">
                        <a:latin typeface="Cambria Math" panose="02040503050406030204" pitchFamily="18" charset="0"/>
                      </a:rPr>
                      <m:t>+</m:t>
                    </m:r>
                    <m:r>
                      <a:rPr lang="en-US" b="0" i="1" dirty="0" smtClean="0">
                        <a:latin typeface="Cambria Math" panose="02040503050406030204" pitchFamily="18" charset="0"/>
                      </a:rPr>
                      <m:t>1</m:t>
                    </m:r>
                    <m:r>
                      <a:rPr lang="en-US" b="1" i="1" dirty="0">
                        <a:latin typeface="Cambria Math" panose="02040503050406030204" pitchFamily="18" charset="0"/>
                      </a:rPr>
                      <m:t> </m:t>
                    </m:r>
                  </m:oMath>
                </a14:m>
                <a:endParaRPr lang="en-US" dirty="0"/>
              </a:p>
              <a:p>
                <a:pPr marL="914400" lvl="1" indent="-514350">
                  <a:buFont typeface="+mj-lt"/>
                  <a:buAutoNum type="arabicPeriod"/>
                </a:pPr>
                <a:r>
                  <a:rPr lang="en-US" dirty="0"/>
                  <a:t>If you received an unseen message </a:t>
                </a:r>
                <a14:m>
                  <m:oMath xmlns:m="http://schemas.openxmlformats.org/officeDocument/2006/math">
                    <m:r>
                      <a:rPr lang="en-US" b="1" i="1" dirty="0">
                        <a:latin typeface="Cambria Math" panose="02040503050406030204" pitchFamily="18" charset="0"/>
                      </a:rPr>
                      <m:t>𝒎</m:t>
                    </m:r>
                  </m:oMath>
                </a14:m>
                <a:r>
                  <a:rPr lang="en-US" dirty="0"/>
                  <a:t>  signed by </a:t>
                </a:r>
                <a14:m>
                  <m:oMath xmlns:m="http://schemas.openxmlformats.org/officeDocument/2006/math">
                    <m:r>
                      <a:rPr lang="en-US" b="0" i="1" smtClean="0">
                        <a:latin typeface="Cambria Math" panose="02040503050406030204" pitchFamily="18" charset="0"/>
                      </a:rPr>
                      <m:t>𝑟</m:t>
                    </m:r>
                  </m:oMath>
                </a14:m>
                <a:r>
                  <a:rPr lang="en-US" dirty="0"/>
                  <a:t> signatures (including leader) sign </a:t>
                </a:r>
                <a14:m>
                  <m:oMath xmlns:m="http://schemas.openxmlformats.org/officeDocument/2006/math">
                    <m:r>
                      <a:rPr lang="en-US" b="1" i="1" dirty="0" smtClean="0">
                        <a:latin typeface="Cambria Math" panose="02040503050406030204" pitchFamily="18" charset="0"/>
                      </a:rPr>
                      <m:t>𝒎</m:t>
                    </m:r>
                  </m:oMath>
                </a14:m>
                <a:r>
                  <a:rPr lang="en-US" dirty="0"/>
                  <a:t> and send to all.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1" i="1" smtClean="0">
                        <a:latin typeface="Cambria Math" panose="02040503050406030204" pitchFamily="18" charset="0"/>
                      </a:rPr>
                      <m:t>𝒎</m:t>
                    </m:r>
                    <m:r>
                      <m:rPr>
                        <m:lit/>
                      </m:rPr>
                      <a:rPr lang="en-US" b="0" i="1" smtClean="0">
                        <a:latin typeface="Cambria Math" panose="02040503050406030204" pitchFamily="18" charset="0"/>
                      </a:rPr>
                      <m:t>}</m:t>
                    </m:r>
                  </m:oMath>
                </a14:m>
                <a:endParaRPr lang="en-US" dirty="0"/>
              </a:p>
              <a:p>
                <a:pPr marL="914400" lvl="1" indent="-514350">
                  <a:buFont typeface="+mj-lt"/>
                  <a:buAutoNum type="arabicPeriod"/>
                </a:pPr>
                <a:r>
                  <a:rPr lang="en-US" dirty="0"/>
                  <a:t>Otherwise remain silent</a:t>
                </a:r>
              </a:p>
              <a:p>
                <a:pPr marL="514350" indent="-514350">
                  <a:buFont typeface="+mj-lt"/>
                  <a:buAutoNum type="arabicPeriod"/>
                </a:pPr>
                <a:r>
                  <a:rPr lang="en-US" dirty="0"/>
                  <a:t>If </a:t>
                </a:r>
                <a14:m>
                  <m:oMath xmlns:m="http://schemas.openxmlformats.org/officeDocument/2006/math">
                    <m:d>
                      <m:dPr>
                        <m:begChr m:val="|"/>
                        <m:endChr m:val="|"/>
                        <m:ctrlPr>
                          <a:rPr lang="en-US" i="1" dirty="0" smtClean="0">
                            <a:latin typeface="Cambria Math" panose="02040503050406030204" pitchFamily="18" charset="0"/>
                          </a:rPr>
                        </m:ctrlPr>
                      </m:dPr>
                      <m:e>
                        <m:r>
                          <a:rPr lang="en-US" i="1">
                            <a:latin typeface="Cambria Math" panose="02040503050406030204" pitchFamily="18" charset="0"/>
                          </a:rPr>
                          <m:t>𝑆</m:t>
                        </m:r>
                      </m:e>
                    </m:d>
                    <m:r>
                      <a:rPr lang="en-US" b="0" i="1" smtClean="0">
                        <a:latin typeface="Cambria Math" panose="02040503050406030204" pitchFamily="18" charset="0"/>
                      </a:rPr>
                      <m:t>=1</m:t>
                    </m:r>
                  </m:oMath>
                </a14:m>
                <a:r>
                  <a:rPr lang="en-US" dirty="0"/>
                  <a:t> output </a:t>
                </a:r>
                <a14:m>
                  <m:oMath xmlns:m="http://schemas.openxmlformats.org/officeDocument/2006/math">
                    <m:r>
                      <m:rPr>
                        <m:sty m:val="p"/>
                      </m:rPr>
                      <a:rPr lang="en-US" b="0" i="0" dirty="0" smtClean="0">
                        <a:latin typeface="Cambria Math" panose="02040503050406030204" pitchFamily="18" charset="0"/>
                      </a:rPr>
                      <m:t>m</m:t>
                    </m:r>
                    <m:r>
                      <a:rPr lang="en-US" b="0" i="1" dirty="0" smtClean="0">
                        <a:latin typeface="Cambria Math" panose="02040503050406030204" pitchFamily="18" charset="0"/>
                      </a:rPr>
                      <m:t>∈</m:t>
                    </m:r>
                    <m:r>
                      <a:rPr lang="en-US" b="0" i="1" dirty="0" smtClean="0">
                        <a:latin typeface="Cambria Math" panose="02040503050406030204" pitchFamily="18" charset="0"/>
                      </a:rPr>
                      <m:t>𝑆</m:t>
                    </m:r>
                  </m:oMath>
                </a14:m>
                <a:r>
                  <a:rPr lang="en-US" dirty="0"/>
                  <a:t> otherwise output “Confused” (or default message)</a:t>
                </a:r>
              </a:p>
              <a:p>
                <a:pPr marL="514350" indent="-514350">
                  <a:buFont typeface="+mj-lt"/>
                  <a:buAutoNum type="arabicPeriod"/>
                </a:pPr>
                <a:endParaRPr lang="en-US" dirty="0"/>
              </a:p>
              <a:p>
                <a:pPr marL="0" indent="0">
                  <a:buNone/>
                </a:pPr>
                <a:endParaRPr lang="en-US" dirty="0"/>
              </a:p>
            </p:txBody>
          </p:sp>
        </mc:Choice>
        <mc:Fallback xmlns="">
          <p:sp>
            <p:nvSpPr>
              <p:cNvPr id="19" name="Content Placeholder 19">
                <a:extLst>
                  <a:ext uri="{FF2B5EF4-FFF2-40B4-BE49-F238E27FC236}">
                    <a16:creationId xmlns:a16="http://schemas.microsoft.com/office/drawing/2014/main" id="{2463BEE8-5C11-EE4A-AE91-9134F1DC0E6C}"/>
                  </a:ext>
                </a:extLst>
              </p:cNvPr>
              <p:cNvSpPr>
                <a:spLocks noGrp="1" noRot="1" noChangeAspect="1" noMove="1" noResize="1" noEditPoints="1" noAdjustHandles="1" noChangeArrowheads="1" noChangeShapeType="1" noTextEdit="1"/>
              </p:cNvSpPr>
              <p:nvPr>
                <p:ph idx="1"/>
              </p:nvPr>
            </p:nvSpPr>
            <p:spPr>
              <a:xfrm>
                <a:off x="143058" y="953420"/>
                <a:ext cx="6261808" cy="4190080"/>
              </a:xfrm>
              <a:blipFill>
                <a:blip r:embed="rId4"/>
                <a:stretch>
                  <a:fillRect l="-1826" t="-2115" b="-302"/>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359B425A-D5CD-9D48-A286-7905924DABF8}"/>
              </a:ext>
            </a:extLst>
          </p:cNvPr>
          <p:cNvSpPr/>
          <p:nvPr/>
        </p:nvSpPr>
        <p:spPr>
          <a:xfrm>
            <a:off x="6942867" y="4001134"/>
            <a:ext cx="1960914" cy="10537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f+1 rounds too slow for practice</a:t>
            </a:r>
          </a:p>
        </p:txBody>
      </p:sp>
    </p:spTree>
    <p:extLst>
      <p:ext uri="{BB962C8B-B14F-4D97-AF65-F5344CB8AC3E}">
        <p14:creationId xmlns:p14="http://schemas.microsoft.com/office/powerpoint/2010/main" val="9750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err="1"/>
              <a:t>Dolev</a:t>
            </a:r>
            <a:r>
              <a:rPr lang="en-US" dirty="0"/>
              <a:t> Strong Example</a:t>
            </a:r>
          </a:p>
        </p:txBody>
      </p:sp>
      <p:pic>
        <p:nvPicPr>
          <p:cNvPr id="4" name="Picture 3">
            <a:extLst>
              <a:ext uri="{FF2B5EF4-FFF2-40B4-BE49-F238E27FC236}">
                <a16:creationId xmlns:a16="http://schemas.microsoft.com/office/drawing/2014/main" id="{B8E84D65-F99C-EE47-B54C-411784606CD6}"/>
              </a:ext>
            </a:extLst>
          </p:cNvPr>
          <p:cNvPicPr>
            <a:picLocks noChangeAspect="1"/>
          </p:cNvPicPr>
          <p:nvPr/>
        </p:nvPicPr>
        <p:blipFill>
          <a:blip r:embed="rId2"/>
          <a:stretch>
            <a:fillRect/>
          </a:stretch>
        </p:blipFill>
        <p:spPr>
          <a:xfrm>
            <a:off x="2640440" y="3834333"/>
            <a:ext cx="1184248" cy="1184248"/>
          </a:xfrm>
          <a:prstGeom prst="rect">
            <a:avLst/>
          </a:prstGeom>
        </p:spPr>
      </p:pic>
      <p:pic>
        <p:nvPicPr>
          <p:cNvPr id="5" name="Picture 4">
            <a:extLst>
              <a:ext uri="{FF2B5EF4-FFF2-40B4-BE49-F238E27FC236}">
                <a16:creationId xmlns:a16="http://schemas.microsoft.com/office/drawing/2014/main" id="{52118AE9-5940-2D4A-8A7C-384025BE7BA8}"/>
              </a:ext>
            </a:extLst>
          </p:cNvPr>
          <p:cNvPicPr>
            <a:picLocks noChangeAspect="1"/>
          </p:cNvPicPr>
          <p:nvPr/>
        </p:nvPicPr>
        <p:blipFill>
          <a:blip r:embed="rId2"/>
          <a:stretch>
            <a:fillRect/>
          </a:stretch>
        </p:blipFill>
        <p:spPr>
          <a:xfrm>
            <a:off x="2048316" y="2158906"/>
            <a:ext cx="1184248" cy="1184248"/>
          </a:xfrm>
          <a:prstGeom prst="rect">
            <a:avLst/>
          </a:prstGeom>
        </p:spPr>
      </p:pic>
      <p:pic>
        <p:nvPicPr>
          <p:cNvPr id="6" name="Picture 5">
            <a:extLst>
              <a:ext uri="{FF2B5EF4-FFF2-40B4-BE49-F238E27FC236}">
                <a16:creationId xmlns:a16="http://schemas.microsoft.com/office/drawing/2014/main" id="{AF934A2A-8313-294D-AC92-33A6B9621EA2}"/>
              </a:ext>
            </a:extLst>
          </p:cNvPr>
          <p:cNvPicPr>
            <a:picLocks noChangeAspect="1"/>
          </p:cNvPicPr>
          <p:nvPr/>
        </p:nvPicPr>
        <p:blipFill>
          <a:blip r:embed="rId2"/>
          <a:stretch>
            <a:fillRect/>
          </a:stretch>
        </p:blipFill>
        <p:spPr>
          <a:xfrm>
            <a:off x="5911435" y="2172466"/>
            <a:ext cx="1184248" cy="1184248"/>
          </a:xfrm>
          <a:prstGeom prst="rect">
            <a:avLst/>
          </a:prstGeom>
        </p:spPr>
      </p:pic>
      <p:pic>
        <p:nvPicPr>
          <p:cNvPr id="7" name="Picture 6">
            <a:extLst>
              <a:ext uri="{FF2B5EF4-FFF2-40B4-BE49-F238E27FC236}">
                <a16:creationId xmlns:a16="http://schemas.microsoft.com/office/drawing/2014/main" id="{9DF84C4A-6B28-104A-B5F1-97EEC93C50A1}"/>
              </a:ext>
            </a:extLst>
          </p:cNvPr>
          <p:cNvPicPr>
            <a:picLocks noChangeAspect="1"/>
          </p:cNvPicPr>
          <p:nvPr/>
        </p:nvPicPr>
        <p:blipFill>
          <a:blip r:embed="rId2"/>
          <a:stretch>
            <a:fillRect/>
          </a:stretch>
        </p:blipFill>
        <p:spPr>
          <a:xfrm>
            <a:off x="5319310" y="3834333"/>
            <a:ext cx="1184248" cy="1184248"/>
          </a:xfrm>
          <a:prstGeom prst="rect">
            <a:avLst/>
          </a:prstGeom>
        </p:spPr>
      </p:pic>
      <p:pic>
        <p:nvPicPr>
          <p:cNvPr id="8" name="Picture 7" descr="A person wearing a costume&#10;&#10;Description automatically generated">
            <a:extLst>
              <a:ext uri="{FF2B5EF4-FFF2-40B4-BE49-F238E27FC236}">
                <a16:creationId xmlns:a16="http://schemas.microsoft.com/office/drawing/2014/main" id="{C67FB4D0-D86F-0C4B-A956-A7E857044873}"/>
              </a:ext>
            </a:extLst>
          </p:cNvPr>
          <p:cNvPicPr>
            <a:picLocks noChangeAspect="1"/>
          </p:cNvPicPr>
          <p:nvPr/>
        </p:nvPicPr>
        <p:blipFill>
          <a:blip r:embed="rId3"/>
          <a:stretch>
            <a:fillRect/>
          </a:stretch>
        </p:blipFill>
        <p:spPr>
          <a:xfrm>
            <a:off x="4075248" y="1119295"/>
            <a:ext cx="993503" cy="1461479"/>
          </a:xfrm>
          <a:prstGeom prst="rect">
            <a:avLst/>
          </a:prstGeom>
        </p:spPr>
      </p:pic>
      <p:pic>
        <p:nvPicPr>
          <p:cNvPr id="23" name="Shape 1084">
            <a:extLst>
              <a:ext uri="{FF2B5EF4-FFF2-40B4-BE49-F238E27FC236}">
                <a16:creationId xmlns:a16="http://schemas.microsoft.com/office/drawing/2014/main" id="{FC2933FC-74DB-7D4F-A820-9BE7CD094038}"/>
              </a:ext>
            </a:extLst>
          </p:cNvPr>
          <p:cNvPicPr preferRelativeResize="0">
            <a:picLocks noChangeAspect="1"/>
          </p:cNvPicPr>
          <p:nvPr/>
        </p:nvPicPr>
        <p:blipFill rotWithShape="1">
          <a:blip r:embed="rId4">
            <a:alphaModFix/>
          </a:blip>
          <a:srcRect r="75883"/>
          <a:stretch/>
        </p:blipFill>
        <p:spPr>
          <a:xfrm>
            <a:off x="2366583" y="1790389"/>
            <a:ext cx="211261" cy="1005840"/>
          </a:xfrm>
          <a:prstGeom prst="rect">
            <a:avLst/>
          </a:prstGeom>
          <a:noFill/>
          <a:ln>
            <a:noFill/>
          </a:ln>
        </p:spPr>
      </p:pic>
      <p:pic>
        <p:nvPicPr>
          <p:cNvPr id="24" name="Shape 1084">
            <a:extLst>
              <a:ext uri="{FF2B5EF4-FFF2-40B4-BE49-F238E27FC236}">
                <a16:creationId xmlns:a16="http://schemas.microsoft.com/office/drawing/2014/main" id="{3E2F9145-E29A-B649-8E1D-5AE5B145D14C}"/>
              </a:ext>
            </a:extLst>
          </p:cNvPr>
          <p:cNvPicPr preferRelativeResize="0">
            <a:picLocks noChangeAspect="1"/>
          </p:cNvPicPr>
          <p:nvPr/>
        </p:nvPicPr>
        <p:blipFill rotWithShape="1">
          <a:blip r:embed="rId4">
            <a:alphaModFix/>
          </a:blip>
          <a:srcRect r="75883"/>
          <a:stretch/>
        </p:blipFill>
        <p:spPr>
          <a:xfrm flipH="1">
            <a:off x="2685700" y="1790389"/>
            <a:ext cx="207504" cy="1005840"/>
          </a:xfrm>
          <a:prstGeom prst="rect">
            <a:avLst/>
          </a:prstGeom>
          <a:noFill/>
          <a:ln>
            <a:noFill/>
          </a:ln>
        </p:spPr>
      </p:pic>
      <p:pic>
        <p:nvPicPr>
          <p:cNvPr id="25" name="Shape 1084">
            <a:extLst>
              <a:ext uri="{FF2B5EF4-FFF2-40B4-BE49-F238E27FC236}">
                <a16:creationId xmlns:a16="http://schemas.microsoft.com/office/drawing/2014/main" id="{D008CCA5-1BDE-E143-970F-7BC43705F58E}"/>
              </a:ext>
            </a:extLst>
          </p:cNvPr>
          <p:cNvPicPr preferRelativeResize="0">
            <a:picLocks noChangeAspect="1"/>
          </p:cNvPicPr>
          <p:nvPr/>
        </p:nvPicPr>
        <p:blipFill rotWithShape="1">
          <a:blip r:embed="rId4">
            <a:alphaModFix/>
          </a:blip>
          <a:srcRect r="75883"/>
          <a:stretch/>
        </p:blipFill>
        <p:spPr>
          <a:xfrm>
            <a:off x="2937862" y="3480071"/>
            <a:ext cx="211261" cy="1005840"/>
          </a:xfrm>
          <a:prstGeom prst="rect">
            <a:avLst/>
          </a:prstGeom>
          <a:noFill/>
          <a:ln>
            <a:noFill/>
          </a:ln>
        </p:spPr>
      </p:pic>
      <p:pic>
        <p:nvPicPr>
          <p:cNvPr id="26" name="Shape 1084">
            <a:extLst>
              <a:ext uri="{FF2B5EF4-FFF2-40B4-BE49-F238E27FC236}">
                <a16:creationId xmlns:a16="http://schemas.microsoft.com/office/drawing/2014/main" id="{BFDC043B-F8BA-A749-9397-0E8B0D456469}"/>
              </a:ext>
            </a:extLst>
          </p:cNvPr>
          <p:cNvPicPr preferRelativeResize="0">
            <a:picLocks noChangeAspect="1"/>
          </p:cNvPicPr>
          <p:nvPr/>
        </p:nvPicPr>
        <p:blipFill rotWithShape="1">
          <a:blip r:embed="rId4">
            <a:alphaModFix/>
          </a:blip>
          <a:srcRect r="75883"/>
          <a:stretch/>
        </p:blipFill>
        <p:spPr>
          <a:xfrm flipH="1">
            <a:off x="3256979" y="3480071"/>
            <a:ext cx="207504" cy="1005840"/>
          </a:xfrm>
          <a:prstGeom prst="rect">
            <a:avLst/>
          </a:prstGeom>
          <a:noFill/>
          <a:ln>
            <a:noFill/>
          </a:ln>
        </p:spPr>
      </p:pic>
      <p:sp>
        <p:nvSpPr>
          <p:cNvPr id="27" name="Cloud Callout 26">
            <a:extLst>
              <a:ext uri="{FF2B5EF4-FFF2-40B4-BE49-F238E27FC236}">
                <a16:creationId xmlns:a16="http://schemas.microsoft.com/office/drawing/2014/main" id="{840CB635-869A-EC4B-9B6A-E23DD175BC1B}"/>
              </a:ext>
            </a:extLst>
          </p:cNvPr>
          <p:cNvSpPr/>
          <p:nvPr/>
        </p:nvSpPr>
        <p:spPr>
          <a:xfrm>
            <a:off x="5068751" y="939114"/>
            <a:ext cx="2246449" cy="708800"/>
          </a:xfrm>
          <a:prstGeom prst="cloudCallout">
            <a:avLst>
              <a:gd name="adj1" fmla="val -58762"/>
              <a:gd name="adj2" fmla="val 314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Attack=1</a:t>
            </a:r>
          </a:p>
        </p:txBody>
      </p:sp>
      <p:sp>
        <p:nvSpPr>
          <p:cNvPr id="29" name="TextBox 28">
            <a:extLst>
              <a:ext uri="{FF2B5EF4-FFF2-40B4-BE49-F238E27FC236}">
                <a16:creationId xmlns:a16="http://schemas.microsoft.com/office/drawing/2014/main" id="{7AC95263-9D17-B34C-A0F7-B4FDB4EFE5D5}"/>
              </a:ext>
            </a:extLst>
          </p:cNvPr>
          <p:cNvSpPr txBox="1"/>
          <p:nvPr/>
        </p:nvSpPr>
        <p:spPr>
          <a:xfrm>
            <a:off x="3385139" y="1706080"/>
            <a:ext cx="1084094"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a:t>
            </a:r>
            <a:endParaRPr lang="en-US" dirty="0">
              <a:latin typeface="+mn-lt"/>
            </a:endParaRPr>
          </a:p>
        </p:txBody>
      </p:sp>
      <p:sp>
        <p:nvSpPr>
          <p:cNvPr id="38" name="TextBox 37">
            <a:extLst>
              <a:ext uri="{FF2B5EF4-FFF2-40B4-BE49-F238E27FC236}">
                <a16:creationId xmlns:a16="http://schemas.microsoft.com/office/drawing/2014/main" id="{15FEBDD0-EA3C-BF4B-980F-E995FBB8678E}"/>
              </a:ext>
            </a:extLst>
          </p:cNvPr>
          <p:cNvSpPr txBox="1"/>
          <p:nvPr/>
        </p:nvSpPr>
        <p:spPr>
          <a:xfrm>
            <a:off x="3380626" y="1706080"/>
            <a:ext cx="1084094"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a:t>
            </a:r>
            <a:endParaRPr lang="en-US" dirty="0">
              <a:latin typeface="+mn-lt"/>
            </a:endParaRPr>
          </a:p>
        </p:txBody>
      </p:sp>
      <p:sp>
        <p:nvSpPr>
          <p:cNvPr id="39" name="TextBox 38">
            <a:extLst>
              <a:ext uri="{FF2B5EF4-FFF2-40B4-BE49-F238E27FC236}">
                <a16:creationId xmlns:a16="http://schemas.microsoft.com/office/drawing/2014/main" id="{41044061-4C1E-4B4E-BE03-382197CD3114}"/>
              </a:ext>
            </a:extLst>
          </p:cNvPr>
          <p:cNvSpPr txBox="1"/>
          <p:nvPr/>
        </p:nvSpPr>
        <p:spPr>
          <a:xfrm>
            <a:off x="3385139" y="1706080"/>
            <a:ext cx="1084094"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a:t>
            </a:r>
            <a:endParaRPr lang="en-US" dirty="0">
              <a:latin typeface="+mn-lt"/>
            </a:endParaRPr>
          </a:p>
        </p:txBody>
      </p:sp>
      <p:sp>
        <p:nvSpPr>
          <p:cNvPr id="40" name="TextBox 39">
            <a:extLst>
              <a:ext uri="{FF2B5EF4-FFF2-40B4-BE49-F238E27FC236}">
                <a16:creationId xmlns:a16="http://schemas.microsoft.com/office/drawing/2014/main" id="{B8B320D8-3EDC-5949-BF47-F86369637090}"/>
              </a:ext>
            </a:extLst>
          </p:cNvPr>
          <p:cNvSpPr txBox="1"/>
          <p:nvPr/>
        </p:nvSpPr>
        <p:spPr>
          <a:xfrm>
            <a:off x="3385139" y="1706080"/>
            <a:ext cx="1084094"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a:t>
            </a:r>
            <a:endParaRPr lang="en-US" dirty="0">
              <a:latin typeface="+mn-lt"/>
            </a:endParaRPr>
          </a:p>
        </p:txBody>
      </p:sp>
      <p:sp>
        <p:nvSpPr>
          <p:cNvPr id="42" name="Rectangle 41">
            <a:extLst>
              <a:ext uri="{FF2B5EF4-FFF2-40B4-BE49-F238E27FC236}">
                <a16:creationId xmlns:a16="http://schemas.microsoft.com/office/drawing/2014/main" id="{BD2DD0AD-1BFC-B34B-8C8B-8A77507017FE}"/>
              </a:ext>
            </a:extLst>
          </p:cNvPr>
          <p:cNvSpPr/>
          <p:nvPr/>
        </p:nvSpPr>
        <p:spPr>
          <a:xfrm>
            <a:off x="543697" y="1186248"/>
            <a:ext cx="1335464" cy="7784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f=2</a:t>
            </a:r>
          </a:p>
          <a:p>
            <a:pPr algn="ctr"/>
            <a:endParaRPr lang="en-US" dirty="0"/>
          </a:p>
        </p:txBody>
      </p:sp>
      <p:sp>
        <p:nvSpPr>
          <p:cNvPr id="43" name="TextBox 42">
            <a:extLst>
              <a:ext uri="{FF2B5EF4-FFF2-40B4-BE49-F238E27FC236}">
                <a16:creationId xmlns:a16="http://schemas.microsoft.com/office/drawing/2014/main" id="{AFE749A3-1672-2647-AC4C-B51B57B2994D}"/>
              </a:ext>
            </a:extLst>
          </p:cNvPr>
          <p:cNvSpPr txBox="1"/>
          <p:nvPr/>
        </p:nvSpPr>
        <p:spPr>
          <a:xfrm>
            <a:off x="2191243" y="3388688"/>
            <a:ext cx="1097900" cy="400110"/>
          </a:xfrm>
          <a:prstGeom prst="rect">
            <a:avLst/>
          </a:prstGeom>
          <a:noFill/>
        </p:spPr>
        <p:txBody>
          <a:bodyPr wrap="square" rtlCol="0">
            <a:spAutoFit/>
          </a:bodyPr>
          <a:lstStyle/>
          <a:p>
            <a:r>
              <a:rPr lang="en-US" sz="2000" dirty="0">
                <a:latin typeface="+mn-lt"/>
              </a:rPr>
              <a:t>Brutus</a:t>
            </a:r>
          </a:p>
        </p:txBody>
      </p:sp>
      <p:sp>
        <p:nvSpPr>
          <p:cNvPr id="44" name="TextBox 43">
            <a:extLst>
              <a:ext uri="{FF2B5EF4-FFF2-40B4-BE49-F238E27FC236}">
                <a16:creationId xmlns:a16="http://schemas.microsoft.com/office/drawing/2014/main" id="{B07A3B01-6B68-F946-BFFC-6C4281D1FA51}"/>
              </a:ext>
            </a:extLst>
          </p:cNvPr>
          <p:cNvSpPr txBox="1"/>
          <p:nvPr/>
        </p:nvSpPr>
        <p:spPr>
          <a:xfrm>
            <a:off x="1879161" y="4775505"/>
            <a:ext cx="1377818" cy="400110"/>
          </a:xfrm>
          <a:prstGeom prst="rect">
            <a:avLst/>
          </a:prstGeom>
          <a:noFill/>
        </p:spPr>
        <p:txBody>
          <a:bodyPr wrap="square" rtlCol="0">
            <a:spAutoFit/>
          </a:bodyPr>
          <a:lstStyle/>
          <a:p>
            <a:r>
              <a:rPr lang="en-US" sz="2000" dirty="0" err="1">
                <a:latin typeface="+mn-lt"/>
              </a:rPr>
              <a:t>Pompeius</a:t>
            </a:r>
            <a:endParaRPr lang="en-US" sz="2000" dirty="0">
              <a:latin typeface="+mn-lt"/>
            </a:endParaRPr>
          </a:p>
        </p:txBody>
      </p:sp>
      <p:sp>
        <p:nvSpPr>
          <p:cNvPr id="45" name="TextBox 44">
            <a:extLst>
              <a:ext uri="{FF2B5EF4-FFF2-40B4-BE49-F238E27FC236}">
                <a16:creationId xmlns:a16="http://schemas.microsoft.com/office/drawing/2014/main" id="{00B7316F-4454-B440-9BAD-38150AF4A9C2}"/>
              </a:ext>
            </a:extLst>
          </p:cNvPr>
          <p:cNvSpPr txBox="1"/>
          <p:nvPr/>
        </p:nvSpPr>
        <p:spPr>
          <a:xfrm>
            <a:off x="4630401" y="4818526"/>
            <a:ext cx="1377818" cy="400110"/>
          </a:xfrm>
          <a:prstGeom prst="rect">
            <a:avLst/>
          </a:prstGeom>
          <a:noFill/>
        </p:spPr>
        <p:txBody>
          <a:bodyPr wrap="square" rtlCol="0">
            <a:spAutoFit/>
          </a:bodyPr>
          <a:lstStyle/>
          <a:p>
            <a:r>
              <a:rPr lang="en-US" sz="2000" dirty="0">
                <a:latin typeface="+mn-lt"/>
              </a:rPr>
              <a:t>Augustus</a:t>
            </a:r>
          </a:p>
        </p:txBody>
      </p:sp>
      <p:sp>
        <p:nvSpPr>
          <p:cNvPr id="46" name="TextBox 45">
            <a:extLst>
              <a:ext uri="{FF2B5EF4-FFF2-40B4-BE49-F238E27FC236}">
                <a16:creationId xmlns:a16="http://schemas.microsoft.com/office/drawing/2014/main" id="{99DEA51C-1B79-BB40-9C9C-5275C6BFCCF8}"/>
              </a:ext>
            </a:extLst>
          </p:cNvPr>
          <p:cNvSpPr txBox="1"/>
          <p:nvPr/>
        </p:nvSpPr>
        <p:spPr>
          <a:xfrm>
            <a:off x="5679519" y="3295532"/>
            <a:ext cx="1835019" cy="400110"/>
          </a:xfrm>
          <a:prstGeom prst="rect">
            <a:avLst/>
          </a:prstGeom>
          <a:noFill/>
        </p:spPr>
        <p:txBody>
          <a:bodyPr wrap="square" rtlCol="0">
            <a:spAutoFit/>
          </a:bodyPr>
          <a:lstStyle/>
          <a:p>
            <a:r>
              <a:rPr lang="en-US" sz="2000" dirty="0">
                <a:latin typeface="+mn-lt"/>
              </a:rPr>
              <a:t>Marc Anthony</a:t>
            </a:r>
          </a:p>
        </p:txBody>
      </p:sp>
      <p:sp>
        <p:nvSpPr>
          <p:cNvPr id="47" name="Rectangle 46">
            <a:extLst>
              <a:ext uri="{FF2B5EF4-FFF2-40B4-BE49-F238E27FC236}">
                <a16:creationId xmlns:a16="http://schemas.microsoft.com/office/drawing/2014/main" id="{09F05245-1E65-1E40-9AEF-4E76B8ACDF7F}"/>
              </a:ext>
            </a:extLst>
          </p:cNvPr>
          <p:cNvSpPr/>
          <p:nvPr/>
        </p:nvSpPr>
        <p:spPr>
          <a:xfrm>
            <a:off x="3232564" y="1647914"/>
            <a:ext cx="1129371" cy="71222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27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7 -3.20988E-6 L 0.37066 0.20186 " pathEditMode="fixed" rAng="0" ptsTypes="AA">
                                      <p:cBhvr>
                                        <p:cTn id="10" dur="2000" fill="hold"/>
                                        <p:tgtEl>
                                          <p:spTgt spid="29"/>
                                        </p:tgtEl>
                                        <p:attrNameLst>
                                          <p:attrName>ppt_x</p:attrName>
                                          <p:attrName>ppt_y</p:attrName>
                                        </p:attrNameLst>
                                      </p:cBhvr>
                                      <p:rCtr x="18524" y="10093"/>
                                    </p:animMotion>
                                  </p:childTnLst>
                                </p:cTn>
                              </p:par>
                              <p:par>
                                <p:cTn id="11" presetID="0" presetClass="path" presetSubtype="0" accel="50000" decel="50000" fill="hold" grpId="0" nodeType="withEffect">
                                  <p:stCondLst>
                                    <p:cond delay="0"/>
                                  </p:stCondLst>
                                  <p:childTnLst>
                                    <p:animMotion origin="layout" path="M 0.01702 0.02963 L 0.32639 0.55031 " pathEditMode="fixed" rAng="0" ptsTypes="AA">
                                      <p:cBhvr>
                                        <p:cTn id="12" dur="2000" fill="hold"/>
                                        <p:tgtEl>
                                          <p:spTgt spid="38"/>
                                        </p:tgtEl>
                                        <p:attrNameLst>
                                          <p:attrName>ppt_x</p:attrName>
                                          <p:attrName>ppt_y</p:attrName>
                                        </p:attrNameLst>
                                      </p:cBhvr>
                                      <p:rCtr x="15469" y="26019"/>
                                    </p:animMotion>
                                  </p:childTnLst>
                                </p:cTn>
                              </p:par>
                              <p:par>
                                <p:cTn id="13" presetID="0" presetClass="path" presetSubtype="0" accel="50000" decel="50000" fill="hold" grpId="0" nodeType="withEffect">
                                  <p:stCondLst>
                                    <p:cond delay="0"/>
                                  </p:stCondLst>
                                  <p:childTnLst>
                                    <p:animMotion origin="layout" path="M 0.00278 0.02562 L 0.02899 0.50895 " pathEditMode="relative" rAng="0" ptsTypes="AA">
                                      <p:cBhvr>
                                        <p:cTn id="14" dur="2000" fill="hold"/>
                                        <p:tgtEl>
                                          <p:spTgt spid="39"/>
                                        </p:tgtEl>
                                        <p:attrNameLst>
                                          <p:attrName>ppt_x</p:attrName>
                                          <p:attrName>ppt_y</p:attrName>
                                        </p:attrNameLst>
                                      </p:cBhvr>
                                      <p:rCtr x="1302" y="24167"/>
                                    </p:animMotion>
                                  </p:childTnLst>
                                </p:cTn>
                              </p:par>
                              <p:par>
                                <p:cTn id="15" presetID="0" presetClass="path" presetSubtype="0" accel="50000" decel="50000" fill="hold" grpId="0" nodeType="withEffect">
                                  <p:stCondLst>
                                    <p:cond delay="0"/>
                                  </p:stCondLst>
                                  <p:childTnLst>
                                    <p:animMotion origin="layout" path="M -0.0566 -0.01203 L -0.22986 0.23118 " pathEditMode="relative" rAng="0" ptsTypes="AA">
                                      <p:cBhvr>
                                        <p:cTn id="16" dur="2000" fill="hold"/>
                                        <p:tgtEl>
                                          <p:spTgt spid="40"/>
                                        </p:tgtEl>
                                        <p:attrNameLst>
                                          <p:attrName>ppt_x</p:attrName>
                                          <p:attrName>ppt_y</p:attrName>
                                        </p:attrNameLst>
                                      </p:cBhvr>
                                      <p:rCtr x="-8663" y="1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8" grpId="0"/>
      <p:bldP spid="39" grpId="0"/>
      <p:bldP spid="40" grpId="0"/>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18AE9-5940-2D4A-8A7C-384025BE7BA8}"/>
              </a:ext>
            </a:extLst>
          </p:cNvPr>
          <p:cNvPicPr>
            <a:picLocks noChangeAspect="1"/>
          </p:cNvPicPr>
          <p:nvPr/>
        </p:nvPicPr>
        <p:blipFill>
          <a:blip r:embed="rId2"/>
          <a:stretch>
            <a:fillRect/>
          </a:stretch>
        </p:blipFill>
        <p:spPr>
          <a:xfrm>
            <a:off x="2048316" y="2158906"/>
            <a:ext cx="1184248" cy="1184248"/>
          </a:xfrm>
          <a:prstGeom prst="rect">
            <a:avLst/>
          </a:prstGeom>
        </p:spPr>
      </p:pic>
      <p:pic>
        <p:nvPicPr>
          <p:cNvPr id="4" name="Picture 3">
            <a:extLst>
              <a:ext uri="{FF2B5EF4-FFF2-40B4-BE49-F238E27FC236}">
                <a16:creationId xmlns:a16="http://schemas.microsoft.com/office/drawing/2014/main" id="{B8E84D65-F99C-EE47-B54C-411784606CD6}"/>
              </a:ext>
            </a:extLst>
          </p:cNvPr>
          <p:cNvPicPr>
            <a:picLocks noChangeAspect="1"/>
          </p:cNvPicPr>
          <p:nvPr/>
        </p:nvPicPr>
        <p:blipFill>
          <a:blip r:embed="rId2"/>
          <a:stretch>
            <a:fillRect/>
          </a:stretch>
        </p:blipFill>
        <p:spPr>
          <a:xfrm>
            <a:off x="2640440" y="3834333"/>
            <a:ext cx="1184248" cy="1184248"/>
          </a:xfrm>
          <a:prstGeom prst="rect">
            <a:avLst/>
          </a:prstGeom>
        </p:spPr>
      </p:pic>
      <p:pic>
        <p:nvPicPr>
          <p:cNvPr id="7" name="Picture 6">
            <a:extLst>
              <a:ext uri="{FF2B5EF4-FFF2-40B4-BE49-F238E27FC236}">
                <a16:creationId xmlns:a16="http://schemas.microsoft.com/office/drawing/2014/main" id="{9DF84C4A-6B28-104A-B5F1-97EEC93C50A1}"/>
              </a:ext>
            </a:extLst>
          </p:cNvPr>
          <p:cNvPicPr>
            <a:picLocks noChangeAspect="1"/>
          </p:cNvPicPr>
          <p:nvPr/>
        </p:nvPicPr>
        <p:blipFill>
          <a:blip r:embed="rId2"/>
          <a:stretch>
            <a:fillRect/>
          </a:stretch>
        </p:blipFill>
        <p:spPr>
          <a:xfrm>
            <a:off x="5319310" y="3834333"/>
            <a:ext cx="1184248" cy="1184248"/>
          </a:xfrm>
          <a:prstGeom prst="rect">
            <a:avLst/>
          </a:prstGeom>
        </p:spPr>
      </p:pic>
      <p:pic>
        <p:nvPicPr>
          <p:cNvPr id="8" name="Picture 7" descr="A person wearing a costume&#10;&#10;Description automatically generated">
            <a:extLst>
              <a:ext uri="{FF2B5EF4-FFF2-40B4-BE49-F238E27FC236}">
                <a16:creationId xmlns:a16="http://schemas.microsoft.com/office/drawing/2014/main" id="{C67FB4D0-D86F-0C4B-A956-A7E857044873}"/>
              </a:ext>
            </a:extLst>
          </p:cNvPr>
          <p:cNvPicPr>
            <a:picLocks noChangeAspect="1"/>
          </p:cNvPicPr>
          <p:nvPr/>
        </p:nvPicPr>
        <p:blipFill>
          <a:blip r:embed="rId3"/>
          <a:stretch>
            <a:fillRect/>
          </a:stretch>
        </p:blipFill>
        <p:spPr>
          <a:xfrm>
            <a:off x="4075248" y="1119295"/>
            <a:ext cx="993503" cy="1461479"/>
          </a:xfrm>
          <a:prstGeom prst="rect">
            <a:avLst/>
          </a:prstGeom>
        </p:spPr>
      </p:pic>
      <p:pic>
        <p:nvPicPr>
          <p:cNvPr id="6" name="Picture 5">
            <a:extLst>
              <a:ext uri="{FF2B5EF4-FFF2-40B4-BE49-F238E27FC236}">
                <a16:creationId xmlns:a16="http://schemas.microsoft.com/office/drawing/2014/main" id="{AF934A2A-8313-294D-AC92-33A6B9621EA2}"/>
              </a:ext>
            </a:extLst>
          </p:cNvPr>
          <p:cNvPicPr>
            <a:picLocks noChangeAspect="1"/>
          </p:cNvPicPr>
          <p:nvPr/>
        </p:nvPicPr>
        <p:blipFill>
          <a:blip r:embed="rId2"/>
          <a:stretch>
            <a:fillRect/>
          </a:stretch>
        </p:blipFill>
        <p:spPr>
          <a:xfrm>
            <a:off x="5911435" y="2172466"/>
            <a:ext cx="1184248" cy="1184248"/>
          </a:xfrm>
          <a:prstGeom prst="rect">
            <a:avLst/>
          </a:prstGeom>
        </p:spPr>
      </p:pic>
      <p:sp>
        <p:nvSpPr>
          <p:cNvPr id="38" name="TextBox 37">
            <a:extLst>
              <a:ext uri="{FF2B5EF4-FFF2-40B4-BE49-F238E27FC236}">
                <a16:creationId xmlns:a16="http://schemas.microsoft.com/office/drawing/2014/main" id="{15FEBDD0-EA3C-BF4B-980F-E995FBB8678E}"/>
              </a:ext>
            </a:extLst>
          </p:cNvPr>
          <p:cNvSpPr txBox="1"/>
          <p:nvPr/>
        </p:nvSpPr>
        <p:spPr>
          <a:xfrm>
            <a:off x="6904634" y="3000447"/>
            <a:ext cx="154738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Caesar,MA</a:t>
            </a:r>
            <a:endParaRPr lang="en-US" dirty="0">
              <a:latin typeface="+mn-lt"/>
            </a:endParaRPr>
          </a:p>
        </p:txBody>
      </p:sp>
      <p:sp>
        <p:nvSpPr>
          <p:cNvPr id="36" name="TextBox 35">
            <a:extLst>
              <a:ext uri="{FF2B5EF4-FFF2-40B4-BE49-F238E27FC236}">
                <a16:creationId xmlns:a16="http://schemas.microsoft.com/office/drawing/2014/main" id="{00A621BB-71FD-5641-918E-0AB9F828CAB8}"/>
              </a:ext>
            </a:extLst>
          </p:cNvPr>
          <p:cNvSpPr txBox="1"/>
          <p:nvPr/>
        </p:nvSpPr>
        <p:spPr>
          <a:xfrm>
            <a:off x="6904634" y="3007144"/>
            <a:ext cx="154738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Caesar,MA</a:t>
            </a:r>
            <a:endParaRPr lang="en-US" dirty="0">
              <a:latin typeface="+mn-lt"/>
            </a:endParaRPr>
          </a:p>
        </p:txBody>
      </p:sp>
      <p:sp>
        <p:nvSpPr>
          <p:cNvPr id="37" name="TextBox 36">
            <a:extLst>
              <a:ext uri="{FF2B5EF4-FFF2-40B4-BE49-F238E27FC236}">
                <a16:creationId xmlns:a16="http://schemas.microsoft.com/office/drawing/2014/main" id="{438D071A-83FF-2044-861E-4CF5DBC7E9EA}"/>
              </a:ext>
            </a:extLst>
          </p:cNvPr>
          <p:cNvSpPr txBox="1"/>
          <p:nvPr/>
        </p:nvSpPr>
        <p:spPr>
          <a:xfrm>
            <a:off x="6904634" y="3000446"/>
            <a:ext cx="154738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Caesar,MA</a:t>
            </a:r>
            <a:endParaRPr lang="en-US" dirty="0">
              <a:latin typeface="+mn-lt"/>
            </a:endParaRPr>
          </a:p>
        </p:txBody>
      </p:sp>
      <p:sp>
        <p:nvSpPr>
          <p:cNvPr id="42" name="TextBox 41">
            <a:extLst>
              <a:ext uri="{FF2B5EF4-FFF2-40B4-BE49-F238E27FC236}">
                <a16:creationId xmlns:a16="http://schemas.microsoft.com/office/drawing/2014/main" id="{FB568053-9B03-C547-B286-92BAC0BFFACD}"/>
              </a:ext>
            </a:extLst>
          </p:cNvPr>
          <p:cNvSpPr txBox="1"/>
          <p:nvPr/>
        </p:nvSpPr>
        <p:spPr>
          <a:xfrm>
            <a:off x="6904634" y="3007143"/>
            <a:ext cx="154738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Caesar,MA</a:t>
            </a:r>
            <a:endParaRPr lang="en-US" dirty="0">
              <a:latin typeface="+mn-lt"/>
            </a:endParaRPr>
          </a:p>
        </p:txBody>
      </p:sp>
      <p:sp>
        <p:nvSpPr>
          <p:cNvPr id="33" name="TextBox 32">
            <a:extLst>
              <a:ext uri="{FF2B5EF4-FFF2-40B4-BE49-F238E27FC236}">
                <a16:creationId xmlns:a16="http://schemas.microsoft.com/office/drawing/2014/main" id="{EE2AE405-8F6C-B64E-AA13-1892E97BC17E}"/>
              </a:ext>
            </a:extLst>
          </p:cNvPr>
          <p:cNvSpPr txBox="1"/>
          <p:nvPr/>
        </p:nvSpPr>
        <p:spPr>
          <a:xfrm>
            <a:off x="6237863" y="4579347"/>
            <a:ext cx="154738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 Aug</a:t>
            </a:r>
            <a:endParaRPr lang="en-US" dirty="0">
              <a:latin typeface="+mn-lt"/>
            </a:endParaRPr>
          </a:p>
        </p:txBody>
      </p:sp>
      <p:sp>
        <p:nvSpPr>
          <p:cNvPr id="34" name="TextBox 33">
            <a:extLst>
              <a:ext uri="{FF2B5EF4-FFF2-40B4-BE49-F238E27FC236}">
                <a16:creationId xmlns:a16="http://schemas.microsoft.com/office/drawing/2014/main" id="{FA0FF5B9-2080-7046-B4D8-2F1CE3D08343}"/>
              </a:ext>
            </a:extLst>
          </p:cNvPr>
          <p:cNvSpPr txBox="1"/>
          <p:nvPr/>
        </p:nvSpPr>
        <p:spPr>
          <a:xfrm>
            <a:off x="6244620" y="4586044"/>
            <a:ext cx="154738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 Aug</a:t>
            </a:r>
            <a:endParaRPr lang="en-US" dirty="0">
              <a:latin typeface="+mn-lt"/>
            </a:endParaRPr>
          </a:p>
        </p:txBody>
      </p:sp>
      <p:sp>
        <p:nvSpPr>
          <p:cNvPr id="35" name="TextBox 34">
            <a:extLst>
              <a:ext uri="{FF2B5EF4-FFF2-40B4-BE49-F238E27FC236}">
                <a16:creationId xmlns:a16="http://schemas.microsoft.com/office/drawing/2014/main" id="{09AEAD37-4F89-4C4C-B70F-C870441E53F3}"/>
              </a:ext>
            </a:extLst>
          </p:cNvPr>
          <p:cNvSpPr txBox="1"/>
          <p:nvPr/>
        </p:nvSpPr>
        <p:spPr>
          <a:xfrm>
            <a:off x="6244620" y="4588277"/>
            <a:ext cx="154738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 Aug</a:t>
            </a:r>
            <a:endParaRPr lang="en-US" dirty="0">
              <a:latin typeface="+mn-lt"/>
            </a:endParaRPr>
          </a:p>
        </p:txBody>
      </p:sp>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err="1"/>
              <a:t>Dolev</a:t>
            </a:r>
            <a:r>
              <a:rPr lang="en-US" dirty="0"/>
              <a:t> Strong Example</a:t>
            </a:r>
          </a:p>
        </p:txBody>
      </p:sp>
      <p:pic>
        <p:nvPicPr>
          <p:cNvPr id="23" name="Shape 1084">
            <a:extLst>
              <a:ext uri="{FF2B5EF4-FFF2-40B4-BE49-F238E27FC236}">
                <a16:creationId xmlns:a16="http://schemas.microsoft.com/office/drawing/2014/main" id="{FC2933FC-74DB-7D4F-A820-9BE7CD094038}"/>
              </a:ext>
            </a:extLst>
          </p:cNvPr>
          <p:cNvPicPr preferRelativeResize="0">
            <a:picLocks noChangeAspect="1"/>
          </p:cNvPicPr>
          <p:nvPr/>
        </p:nvPicPr>
        <p:blipFill rotWithShape="1">
          <a:blip r:embed="rId4">
            <a:alphaModFix/>
          </a:blip>
          <a:srcRect r="75883"/>
          <a:stretch/>
        </p:blipFill>
        <p:spPr>
          <a:xfrm>
            <a:off x="2366583" y="1790389"/>
            <a:ext cx="211261" cy="1005840"/>
          </a:xfrm>
          <a:prstGeom prst="rect">
            <a:avLst/>
          </a:prstGeom>
          <a:noFill/>
          <a:ln>
            <a:noFill/>
          </a:ln>
        </p:spPr>
      </p:pic>
      <p:pic>
        <p:nvPicPr>
          <p:cNvPr id="24" name="Shape 1084">
            <a:extLst>
              <a:ext uri="{FF2B5EF4-FFF2-40B4-BE49-F238E27FC236}">
                <a16:creationId xmlns:a16="http://schemas.microsoft.com/office/drawing/2014/main" id="{3E2F9145-E29A-B649-8E1D-5AE5B145D14C}"/>
              </a:ext>
            </a:extLst>
          </p:cNvPr>
          <p:cNvPicPr preferRelativeResize="0">
            <a:picLocks noChangeAspect="1"/>
          </p:cNvPicPr>
          <p:nvPr/>
        </p:nvPicPr>
        <p:blipFill rotWithShape="1">
          <a:blip r:embed="rId4">
            <a:alphaModFix/>
          </a:blip>
          <a:srcRect r="75883"/>
          <a:stretch/>
        </p:blipFill>
        <p:spPr>
          <a:xfrm flipH="1">
            <a:off x="2685700" y="1790389"/>
            <a:ext cx="207504" cy="1005840"/>
          </a:xfrm>
          <a:prstGeom prst="rect">
            <a:avLst/>
          </a:prstGeom>
          <a:noFill/>
          <a:ln>
            <a:noFill/>
          </a:ln>
        </p:spPr>
      </p:pic>
      <p:pic>
        <p:nvPicPr>
          <p:cNvPr id="25" name="Shape 1084">
            <a:extLst>
              <a:ext uri="{FF2B5EF4-FFF2-40B4-BE49-F238E27FC236}">
                <a16:creationId xmlns:a16="http://schemas.microsoft.com/office/drawing/2014/main" id="{D008CCA5-1BDE-E143-970F-7BC43705F58E}"/>
              </a:ext>
            </a:extLst>
          </p:cNvPr>
          <p:cNvPicPr preferRelativeResize="0">
            <a:picLocks noChangeAspect="1"/>
          </p:cNvPicPr>
          <p:nvPr/>
        </p:nvPicPr>
        <p:blipFill rotWithShape="1">
          <a:blip r:embed="rId4">
            <a:alphaModFix/>
          </a:blip>
          <a:srcRect r="75883"/>
          <a:stretch/>
        </p:blipFill>
        <p:spPr>
          <a:xfrm>
            <a:off x="2924358" y="3501768"/>
            <a:ext cx="211261" cy="1005840"/>
          </a:xfrm>
          <a:prstGeom prst="rect">
            <a:avLst/>
          </a:prstGeom>
          <a:noFill/>
          <a:ln>
            <a:noFill/>
          </a:ln>
        </p:spPr>
      </p:pic>
      <p:pic>
        <p:nvPicPr>
          <p:cNvPr id="26" name="Shape 1084">
            <a:extLst>
              <a:ext uri="{FF2B5EF4-FFF2-40B4-BE49-F238E27FC236}">
                <a16:creationId xmlns:a16="http://schemas.microsoft.com/office/drawing/2014/main" id="{BFDC043B-F8BA-A749-9397-0E8B0D456469}"/>
              </a:ext>
            </a:extLst>
          </p:cNvPr>
          <p:cNvPicPr preferRelativeResize="0">
            <a:picLocks noChangeAspect="1"/>
          </p:cNvPicPr>
          <p:nvPr/>
        </p:nvPicPr>
        <p:blipFill rotWithShape="1">
          <a:blip r:embed="rId4">
            <a:alphaModFix/>
          </a:blip>
          <a:srcRect r="75883"/>
          <a:stretch/>
        </p:blipFill>
        <p:spPr>
          <a:xfrm flipH="1">
            <a:off x="3256979" y="3480071"/>
            <a:ext cx="207504" cy="1005840"/>
          </a:xfrm>
          <a:prstGeom prst="rect">
            <a:avLst/>
          </a:prstGeom>
          <a:noFill/>
          <a:ln>
            <a:noFill/>
          </a:ln>
        </p:spPr>
      </p:pic>
      <p:sp>
        <p:nvSpPr>
          <p:cNvPr id="27" name="Cloud Callout 26">
            <a:extLst>
              <a:ext uri="{FF2B5EF4-FFF2-40B4-BE49-F238E27FC236}">
                <a16:creationId xmlns:a16="http://schemas.microsoft.com/office/drawing/2014/main" id="{840CB635-869A-EC4B-9B6A-E23DD175BC1B}"/>
              </a:ext>
            </a:extLst>
          </p:cNvPr>
          <p:cNvSpPr/>
          <p:nvPr/>
        </p:nvSpPr>
        <p:spPr>
          <a:xfrm>
            <a:off x="5068751" y="939114"/>
            <a:ext cx="2246449" cy="708800"/>
          </a:xfrm>
          <a:prstGeom prst="cloudCallout">
            <a:avLst>
              <a:gd name="adj1" fmla="val -58762"/>
              <a:gd name="adj2" fmla="val 314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Attack=1</a:t>
            </a:r>
          </a:p>
        </p:txBody>
      </p:sp>
      <p:sp>
        <p:nvSpPr>
          <p:cNvPr id="40" name="TextBox 39">
            <a:extLst>
              <a:ext uri="{FF2B5EF4-FFF2-40B4-BE49-F238E27FC236}">
                <a16:creationId xmlns:a16="http://schemas.microsoft.com/office/drawing/2014/main" id="{B8B320D8-3EDC-5949-BF47-F86369637090}"/>
              </a:ext>
            </a:extLst>
          </p:cNvPr>
          <p:cNvSpPr txBox="1"/>
          <p:nvPr/>
        </p:nvSpPr>
        <p:spPr>
          <a:xfrm>
            <a:off x="6231106" y="4583812"/>
            <a:ext cx="154738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 Aug</a:t>
            </a:r>
            <a:endParaRPr lang="en-US" dirty="0">
              <a:latin typeface="+mn-lt"/>
            </a:endParaRPr>
          </a:p>
        </p:txBody>
      </p:sp>
      <p:sp>
        <p:nvSpPr>
          <p:cNvPr id="3" name="Rectangle 2">
            <a:extLst>
              <a:ext uri="{FF2B5EF4-FFF2-40B4-BE49-F238E27FC236}">
                <a16:creationId xmlns:a16="http://schemas.microsoft.com/office/drawing/2014/main" id="{FDF6D51D-FB75-AA4F-9F97-74EE63CCBA98}"/>
              </a:ext>
            </a:extLst>
          </p:cNvPr>
          <p:cNvSpPr/>
          <p:nvPr/>
        </p:nvSpPr>
        <p:spPr>
          <a:xfrm>
            <a:off x="543697" y="1186248"/>
            <a:ext cx="1335464" cy="7784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f=2</a:t>
            </a:r>
          </a:p>
          <a:p>
            <a:pPr algn="ctr"/>
            <a:r>
              <a:rPr lang="en-US" dirty="0"/>
              <a:t>r=1</a:t>
            </a:r>
          </a:p>
        </p:txBody>
      </p:sp>
      <p:sp>
        <p:nvSpPr>
          <p:cNvPr id="20" name="TextBox 19">
            <a:extLst>
              <a:ext uri="{FF2B5EF4-FFF2-40B4-BE49-F238E27FC236}">
                <a16:creationId xmlns:a16="http://schemas.microsoft.com/office/drawing/2014/main" id="{3B915B4A-5D8D-A24D-9F91-0332B7A0E569}"/>
              </a:ext>
            </a:extLst>
          </p:cNvPr>
          <p:cNvSpPr txBox="1"/>
          <p:nvPr/>
        </p:nvSpPr>
        <p:spPr>
          <a:xfrm>
            <a:off x="2191243" y="3388688"/>
            <a:ext cx="1097900" cy="400110"/>
          </a:xfrm>
          <a:prstGeom prst="rect">
            <a:avLst/>
          </a:prstGeom>
          <a:noFill/>
        </p:spPr>
        <p:txBody>
          <a:bodyPr wrap="square" rtlCol="0">
            <a:spAutoFit/>
          </a:bodyPr>
          <a:lstStyle/>
          <a:p>
            <a:r>
              <a:rPr lang="en-US" sz="2000" dirty="0">
                <a:latin typeface="+mn-lt"/>
              </a:rPr>
              <a:t>Brutus</a:t>
            </a:r>
          </a:p>
        </p:txBody>
      </p:sp>
      <p:sp>
        <p:nvSpPr>
          <p:cNvPr id="21" name="TextBox 20">
            <a:extLst>
              <a:ext uri="{FF2B5EF4-FFF2-40B4-BE49-F238E27FC236}">
                <a16:creationId xmlns:a16="http://schemas.microsoft.com/office/drawing/2014/main" id="{D60F5067-10F9-0042-B71E-4BB94DF32011}"/>
              </a:ext>
            </a:extLst>
          </p:cNvPr>
          <p:cNvSpPr txBox="1"/>
          <p:nvPr/>
        </p:nvSpPr>
        <p:spPr>
          <a:xfrm>
            <a:off x="1879161" y="4775505"/>
            <a:ext cx="1377818" cy="400110"/>
          </a:xfrm>
          <a:prstGeom prst="rect">
            <a:avLst/>
          </a:prstGeom>
          <a:noFill/>
        </p:spPr>
        <p:txBody>
          <a:bodyPr wrap="square" rtlCol="0">
            <a:spAutoFit/>
          </a:bodyPr>
          <a:lstStyle/>
          <a:p>
            <a:r>
              <a:rPr lang="en-US" sz="2000" dirty="0" err="1">
                <a:latin typeface="+mn-lt"/>
              </a:rPr>
              <a:t>Pompeius</a:t>
            </a:r>
            <a:endParaRPr lang="en-US" sz="2000" dirty="0">
              <a:latin typeface="+mn-lt"/>
            </a:endParaRPr>
          </a:p>
        </p:txBody>
      </p:sp>
      <p:sp>
        <p:nvSpPr>
          <p:cNvPr id="28" name="TextBox 27">
            <a:extLst>
              <a:ext uri="{FF2B5EF4-FFF2-40B4-BE49-F238E27FC236}">
                <a16:creationId xmlns:a16="http://schemas.microsoft.com/office/drawing/2014/main" id="{82570615-AFC8-5D41-BA0F-9693F71D3BC6}"/>
              </a:ext>
            </a:extLst>
          </p:cNvPr>
          <p:cNvSpPr txBox="1"/>
          <p:nvPr/>
        </p:nvSpPr>
        <p:spPr>
          <a:xfrm>
            <a:off x="4630401" y="4818526"/>
            <a:ext cx="1377818" cy="400110"/>
          </a:xfrm>
          <a:prstGeom prst="rect">
            <a:avLst/>
          </a:prstGeom>
          <a:noFill/>
        </p:spPr>
        <p:txBody>
          <a:bodyPr wrap="square" rtlCol="0">
            <a:spAutoFit/>
          </a:bodyPr>
          <a:lstStyle/>
          <a:p>
            <a:r>
              <a:rPr lang="en-US" sz="2000" dirty="0">
                <a:latin typeface="+mn-lt"/>
              </a:rPr>
              <a:t>Augustus</a:t>
            </a:r>
          </a:p>
        </p:txBody>
      </p:sp>
      <p:sp>
        <p:nvSpPr>
          <p:cNvPr id="30" name="TextBox 29">
            <a:extLst>
              <a:ext uri="{FF2B5EF4-FFF2-40B4-BE49-F238E27FC236}">
                <a16:creationId xmlns:a16="http://schemas.microsoft.com/office/drawing/2014/main" id="{EB082269-0D01-4A4D-AA06-4985EDB2F538}"/>
              </a:ext>
            </a:extLst>
          </p:cNvPr>
          <p:cNvSpPr txBox="1"/>
          <p:nvPr/>
        </p:nvSpPr>
        <p:spPr>
          <a:xfrm>
            <a:off x="5679519" y="3295532"/>
            <a:ext cx="1835019" cy="400110"/>
          </a:xfrm>
          <a:prstGeom prst="rect">
            <a:avLst/>
          </a:prstGeom>
          <a:noFill/>
        </p:spPr>
        <p:txBody>
          <a:bodyPr wrap="square" rtlCol="0">
            <a:spAutoFit/>
          </a:bodyPr>
          <a:lstStyle/>
          <a:p>
            <a:r>
              <a:rPr lang="en-US" sz="2000" dirty="0">
                <a:latin typeface="+mn-lt"/>
              </a:rPr>
              <a:t>Marc Anthony</a:t>
            </a:r>
          </a:p>
        </p:txBody>
      </p:sp>
    </p:spTree>
    <p:extLst>
      <p:ext uri="{BB962C8B-B14F-4D97-AF65-F5344CB8AC3E}">
        <p14:creationId xmlns:p14="http://schemas.microsoft.com/office/powerpoint/2010/main" val="35425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2812 0.00093 L -0.50712 -0.04475 " pathEditMode="relative" ptsTypes="AA">
                                      <p:cBhvr>
                                        <p:cTn id="6" dur="2000" fill="hold"/>
                                        <p:tgtEl>
                                          <p:spTgt spid="40"/>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2813 0.00092 L -0.36823 -0.5713 " pathEditMode="relative" rAng="0" ptsTypes="AA">
                                      <p:cBhvr>
                                        <p:cTn id="8" dur="2000" fill="hold"/>
                                        <p:tgtEl>
                                          <p:spTgt spid="33"/>
                                        </p:tgtEl>
                                        <p:attrNameLst>
                                          <p:attrName>ppt_x</p:attrName>
                                          <p:attrName>ppt_y</p:attrName>
                                        </p:attrNameLst>
                                      </p:cBhvr>
                                      <p:rCtr x="-17014" y="-28611"/>
                                    </p:animMotion>
                                  </p:childTnLst>
                                </p:cTn>
                              </p:par>
                              <p:par>
                                <p:cTn id="9" presetID="0" presetClass="path" presetSubtype="0" accel="50000" decel="50000" fill="hold" grpId="0" nodeType="withEffect">
                                  <p:stCondLst>
                                    <p:cond delay="0"/>
                                  </p:stCondLst>
                                  <p:childTnLst>
                                    <p:animMotion origin="layout" path="M -0.02812 0.00093 L 0.10139 -0.3929 " pathEditMode="relative" rAng="0" ptsTypes="AA">
                                      <p:cBhvr>
                                        <p:cTn id="10" dur="2000" fill="hold"/>
                                        <p:tgtEl>
                                          <p:spTgt spid="34"/>
                                        </p:tgtEl>
                                        <p:attrNameLst>
                                          <p:attrName>ppt_x</p:attrName>
                                          <p:attrName>ppt_y</p:attrName>
                                        </p:attrNameLst>
                                      </p:cBhvr>
                                      <p:rCtr x="6476" y="-19691"/>
                                    </p:animMotion>
                                  </p:childTnLst>
                                </p:cTn>
                              </p:par>
                              <p:par>
                                <p:cTn id="11" presetID="0" presetClass="path" presetSubtype="0" accel="50000" decel="50000" fill="hold" grpId="0" nodeType="withEffect">
                                  <p:stCondLst>
                                    <p:cond delay="0"/>
                                  </p:stCondLst>
                                  <p:childTnLst>
                                    <p:animMotion origin="layout" path="M -0.0243 1.60494E-6 L -0.60677 -0.32346 " pathEditMode="relative" rAng="0" ptsTypes="AA">
                                      <p:cBhvr>
                                        <p:cTn id="12" dur="2000" fill="hold"/>
                                        <p:tgtEl>
                                          <p:spTgt spid="35"/>
                                        </p:tgtEl>
                                        <p:attrNameLst>
                                          <p:attrName>ppt_x</p:attrName>
                                          <p:attrName>ppt_y</p:attrName>
                                        </p:attrNameLst>
                                      </p:cBhvr>
                                      <p:rCtr x="-29132" y="-16173"/>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3.33333E-6 3.58025E-6 L -0.21632 -0.24414 " pathEditMode="relative" rAng="0" ptsTypes="AA">
                                      <p:cBhvr>
                                        <p:cTn id="16" dur="2000" fill="hold"/>
                                        <p:tgtEl>
                                          <p:spTgt spid="38"/>
                                        </p:tgtEl>
                                        <p:attrNameLst>
                                          <p:attrName>ppt_x</p:attrName>
                                          <p:attrName>ppt_y</p:attrName>
                                        </p:attrNameLst>
                                      </p:cBhvr>
                                      <p:rCtr x="-10816" y="-12222"/>
                                    </p:animMotion>
                                  </p:childTnLst>
                                </p:cTn>
                              </p:par>
                              <p:par>
                                <p:cTn id="17" presetID="0" presetClass="path" presetSubtype="0" accel="50000" decel="50000" fill="hold" grpId="0" nodeType="withEffect">
                                  <p:stCondLst>
                                    <p:cond delay="0"/>
                                  </p:stCondLst>
                                  <p:childTnLst>
                                    <p:animMotion origin="layout" path="M -3.33333E-6 -9.87654E-7 L -0.36944 0.21451 " pathEditMode="relative" rAng="0" ptsTypes="AA">
                                      <p:cBhvr>
                                        <p:cTn id="18" dur="2000" fill="hold"/>
                                        <p:tgtEl>
                                          <p:spTgt spid="36"/>
                                        </p:tgtEl>
                                        <p:attrNameLst>
                                          <p:attrName>ppt_x</p:attrName>
                                          <p:attrName>ppt_y</p:attrName>
                                        </p:attrNameLst>
                                      </p:cBhvr>
                                      <p:rCtr x="-18472" y="10710"/>
                                    </p:animMotion>
                                  </p:childTnLst>
                                </p:cTn>
                              </p:par>
                              <p:par>
                                <p:cTn id="19" presetID="0" presetClass="path" presetSubtype="0" accel="50000" decel="50000" fill="hold" grpId="0" nodeType="withEffect">
                                  <p:stCondLst>
                                    <p:cond delay="0"/>
                                  </p:stCondLst>
                                  <p:childTnLst>
                                    <p:animMotion origin="layout" path="M -3.33333E-6 3.58025E-6 L -0.10173 0.30864 " pathEditMode="relative" rAng="0" ptsTypes="AA">
                                      <p:cBhvr>
                                        <p:cTn id="20" dur="2000" fill="hold"/>
                                        <p:tgtEl>
                                          <p:spTgt spid="37"/>
                                        </p:tgtEl>
                                        <p:attrNameLst>
                                          <p:attrName>ppt_x</p:attrName>
                                          <p:attrName>ppt_y</p:attrName>
                                        </p:attrNameLst>
                                      </p:cBhvr>
                                      <p:rCtr x="-5087" y="15432"/>
                                    </p:animMotion>
                                  </p:childTnLst>
                                </p:cTn>
                              </p:par>
                              <p:par>
                                <p:cTn id="21" presetID="0" presetClass="path" presetSubtype="0" accel="50000" decel="50000" fill="hold" grpId="0" nodeType="withEffect">
                                  <p:stCondLst>
                                    <p:cond delay="0"/>
                                  </p:stCondLst>
                                  <p:childTnLst>
                                    <p:animMotion origin="layout" path="M -3.33333E-6 -9.87654E-7 L -0.42135 -0.05 " pathEditMode="relative" rAng="0" ptsTypes="AA">
                                      <p:cBhvr>
                                        <p:cTn id="22" dur="2000" fill="hold"/>
                                        <p:tgtEl>
                                          <p:spTgt spid="42"/>
                                        </p:tgtEl>
                                        <p:attrNameLst>
                                          <p:attrName>ppt_x</p:attrName>
                                          <p:attrName>ppt_y</p:attrName>
                                        </p:attrNameLst>
                                      </p:cBhvr>
                                      <p:rCtr x="-21076"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6" grpId="0"/>
      <p:bldP spid="37" grpId="0"/>
      <p:bldP spid="42" grpId="0"/>
      <p:bldP spid="33" grpId="0"/>
      <p:bldP spid="34" grpId="0"/>
      <p:bldP spid="35"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err="1"/>
              <a:t>Dolev</a:t>
            </a:r>
            <a:r>
              <a:rPr lang="en-US" dirty="0"/>
              <a:t> Strong Example</a:t>
            </a:r>
          </a:p>
        </p:txBody>
      </p:sp>
      <p:pic>
        <p:nvPicPr>
          <p:cNvPr id="4" name="Picture 3">
            <a:extLst>
              <a:ext uri="{FF2B5EF4-FFF2-40B4-BE49-F238E27FC236}">
                <a16:creationId xmlns:a16="http://schemas.microsoft.com/office/drawing/2014/main" id="{B8E84D65-F99C-EE47-B54C-411784606CD6}"/>
              </a:ext>
            </a:extLst>
          </p:cNvPr>
          <p:cNvPicPr>
            <a:picLocks noChangeAspect="1"/>
          </p:cNvPicPr>
          <p:nvPr/>
        </p:nvPicPr>
        <p:blipFill>
          <a:blip r:embed="rId2"/>
          <a:stretch>
            <a:fillRect/>
          </a:stretch>
        </p:blipFill>
        <p:spPr>
          <a:xfrm>
            <a:off x="2640440" y="3834333"/>
            <a:ext cx="1184248" cy="1184248"/>
          </a:xfrm>
          <a:prstGeom prst="rect">
            <a:avLst/>
          </a:prstGeom>
        </p:spPr>
      </p:pic>
      <p:pic>
        <p:nvPicPr>
          <p:cNvPr id="5" name="Picture 4">
            <a:extLst>
              <a:ext uri="{FF2B5EF4-FFF2-40B4-BE49-F238E27FC236}">
                <a16:creationId xmlns:a16="http://schemas.microsoft.com/office/drawing/2014/main" id="{52118AE9-5940-2D4A-8A7C-384025BE7BA8}"/>
              </a:ext>
            </a:extLst>
          </p:cNvPr>
          <p:cNvPicPr>
            <a:picLocks noChangeAspect="1"/>
          </p:cNvPicPr>
          <p:nvPr/>
        </p:nvPicPr>
        <p:blipFill>
          <a:blip r:embed="rId2"/>
          <a:stretch>
            <a:fillRect/>
          </a:stretch>
        </p:blipFill>
        <p:spPr>
          <a:xfrm>
            <a:off x="2048316" y="2158906"/>
            <a:ext cx="1184248" cy="1184248"/>
          </a:xfrm>
          <a:prstGeom prst="rect">
            <a:avLst/>
          </a:prstGeom>
        </p:spPr>
      </p:pic>
      <p:pic>
        <p:nvPicPr>
          <p:cNvPr id="6" name="Picture 5">
            <a:extLst>
              <a:ext uri="{FF2B5EF4-FFF2-40B4-BE49-F238E27FC236}">
                <a16:creationId xmlns:a16="http://schemas.microsoft.com/office/drawing/2014/main" id="{AF934A2A-8313-294D-AC92-33A6B9621EA2}"/>
              </a:ext>
            </a:extLst>
          </p:cNvPr>
          <p:cNvPicPr>
            <a:picLocks noChangeAspect="1"/>
          </p:cNvPicPr>
          <p:nvPr/>
        </p:nvPicPr>
        <p:blipFill>
          <a:blip r:embed="rId2"/>
          <a:stretch>
            <a:fillRect/>
          </a:stretch>
        </p:blipFill>
        <p:spPr>
          <a:xfrm>
            <a:off x="5911435" y="2172466"/>
            <a:ext cx="1184248" cy="1184248"/>
          </a:xfrm>
          <a:prstGeom prst="rect">
            <a:avLst/>
          </a:prstGeom>
        </p:spPr>
      </p:pic>
      <p:pic>
        <p:nvPicPr>
          <p:cNvPr id="7" name="Picture 6">
            <a:extLst>
              <a:ext uri="{FF2B5EF4-FFF2-40B4-BE49-F238E27FC236}">
                <a16:creationId xmlns:a16="http://schemas.microsoft.com/office/drawing/2014/main" id="{9DF84C4A-6B28-104A-B5F1-97EEC93C50A1}"/>
              </a:ext>
            </a:extLst>
          </p:cNvPr>
          <p:cNvPicPr>
            <a:picLocks noChangeAspect="1"/>
          </p:cNvPicPr>
          <p:nvPr/>
        </p:nvPicPr>
        <p:blipFill>
          <a:blip r:embed="rId2"/>
          <a:stretch>
            <a:fillRect/>
          </a:stretch>
        </p:blipFill>
        <p:spPr>
          <a:xfrm>
            <a:off x="5319310" y="3834333"/>
            <a:ext cx="1184248" cy="1184248"/>
          </a:xfrm>
          <a:prstGeom prst="rect">
            <a:avLst/>
          </a:prstGeom>
        </p:spPr>
      </p:pic>
      <p:pic>
        <p:nvPicPr>
          <p:cNvPr id="8" name="Picture 7" descr="A person wearing a costume&#10;&#10;Description automatically generated">
            <a:extLst>
              <a:ext uri="{FF2B5EF4-FFF2-40B4-BE49-F238E27FC236}">
                <a16:creationId xmlns:a16="http://schemas.microsoft.com/office/drawing/2014/main" id="{C67FB4D0-D86F-0C4B-A956-A7E857044873}"/>
              </a:ext>
            </a:extLst>
          </p:cNvPr>
          <p:cNvPicPr>
            <a:picLocks noChangeAspect="1"/>
          </p:cNvPicPr>
          <p:nvPr/>
        </p:nvPicPr>
        <p:blipFill>
          <a:blip r:embed="rId3"/>
          <a:stretch>
            <a:fillRect/>
          </a:stretch>
        </p:blipFill>
        <p:spPr>
          <a:xfrm>
            <a:off x="4075248" y="1119295"/>
            <a:ext cx="993503" cy="1461479"/>
          </a:xfrm>
          <a:prstGeom prst="rect">
            <a:avLst/>
          </a:prstGeom>
        </p:spPr>
      </p:pic>
      <p:pic>
        <p:nvPicPr>
          <p:cNvPr id="23" name="Shape 1084">
            <a:extLst>
              <a:ext uri="{FF2B5EF4-FFF2-40B4-BE49-F238E27FC236}">
                <a16:creationId xmlns:a16="http://schemas.microsoft.com/office/drawing/2014/main" id="{FC2933FC-74DB-7D4F-A820-9BE7CD094038}"/>
              </a:ext>
            </a:extLst>
          </p:cNvPr>
          <p:cNvPicPr preferRelativeResize="0">
            <a:picLocks noChangeAspect="1"/>
          </p:cNvPicPr>
          <p:nvPr/>
        </p:nvPicPr>
        <p:blipFill rotWithShape="1">
          <a:blip r:embed="rId4">
            <a:alphaModFix/>
          </a:blip>
          <a:srcRect r="75883"/>
          <a:stretch/>
        </p:blipFill>
        <p:spPr>
          <a:xfrm>
            <a:off x="2366583" y="1790389"/>
            <a:ext cx="211261" cy="1005840"/>
          </a:xfrm>
          <a:prstGeom prst="rect">
            <a:avLst/>
          </a:prstGeom>
          <a:noFill/>
          <a:ln>
            <a:noFill/>
          </a:ln>
        </p:spPr>
      </p:pic>
      <p:pic>
        <p:nvPicPr>
          <p:cNvPr id="24" name="Shape 1084">
            <a:extLst>
              <a:ext uri="{FF2B5EF4-FFF2-40B4-BE49-F238E27FC236}">
                <a16:creationId xmlns:a16="http://schemas.microsoft.com/office/drawing/2014/main" id="{3E2F9145-E29A-B649-8E1D-5AE5B145D14C}"/>
              </a:ext>
            </a:extLst>
          </p:cNvPr>
          <p:cNvPicPr preferRelativeResize="0">
            <a:picLocks noChangeAspect="1"/>
          </p:cNvPicPr>
          <p:nvPr/>
        </p:nvPicPr>
        <p:blipFill rotWithShape="1">
          <a:blip r:embed="rId4">
            <a:alphaModFix/>
          </a:blip>
          <a:srcRect r="75883"/>
          <a:stretch/>
        </p:blipFill>
        <p:spPr>
          <a:xfrm flipH="1">
            <a:off x="2685700" y="1790389"/>
            <a:ext cx="207504" cy="1005840"/>
          </a:xfrm>
          <a:prstGeom prst="rect">
            <a:avLst/>
          </a:prstGeom>
          <a:noFill/>
          <a:ln>
            <a:noFill/>
          </a:ln>
        </p:spPr>
      </p:pic>
      <p:pic>
        <p:nvPicPr>
          <p:cNvPr id="25" name="Shape 1084">
            <a:extLst>
              <a:ext uri="{FF2B5EF4-FFF2-40B4-BE49-F238E27FC236}">
                <a16:creationId xmlns:a16="http://schemas.microsoft.com/office/drawing/2014/main" id="{D008CCA5-1BDE-E143-970F-7BC43705F58E}"/>
              </a:ext>
            </a:extLst>
          </p:cNvPr>
          <p:cNvPicPr preferRelativeResize="0">
            <a:picLocks noChangeAspect="1"/>
          </p:cNvPicPr>
          <p:nvPr/>
        </p:nvPicPr>
        <p:blipFill rotWithShape="1">
          <a:blip r:embed="rId4">
            <a:alphaModFix/>
          </a:blip>
          <a:srcRect r="75883"/>
          <a:stretch/>
        </p:blipFill>
        <p:spPr>
          <a:xfrm>
            <a:off x="2924358" y="3501768"/>
            <a:ext cx="211261" cy="1005840"/>
          </a:xfrm>
          <a:prstGeom prst="rect">
            <a:avLst/>
          </a:prstGeom>
          <a:noFill/>
          <a:ln>
            <a:noFill/>
          </a:ln>
        </p:spPr>
      </p:pic>
      <p:pic>
        <p:nvPicPr>
          <p:cNvPr id="26" name="Shape 1084">
            <a:extLst>
              <a:ext uri="{FF2B5EF4-FFF2-40B4-BE49-F238E27FC236}">
                <a16:creationId xmlns:a16="http://schemas.microsoft.com/office/drawing/2014/main" id="{BFDC043B-F8BA-A749-9397-0E8B0D456469}"/>
              </a:ext>
            </a:extLst>
          </p:cNvPr>
          <p:cNvPicPr preferRelativeResize="0">
            <a:picLocks noChangeAspect="1"/>
          </p:cNvPicPr>
          <p:nvPr/>
        </p:nvPicPr>
        <p:blipFill rotWithShape="1">
          <a:blip r:embed="rId4">
            <a:alphaModFix/>
          </a:blip>
          <a:srcRect r="75883"/>
          <a:stretch/>
        </p:blipFill>
        <p:spPr>
          <a:xfrm flipH="1">
            <a:off x="3256979" y="3480071"/>
            <a:ext cx="207504" cy="1005840"/>
          </a:xfrm>
          <a:prstGeom prst="rect">
            <a:avLst/>
          </a:prstGeom>
          <a:noFill/>
          <a:ln>
            <a:noFill/>
          </a:ln>
        </p:spPr>
      </p:pic>
      <p:sp>
        <p:nvSpPr>
          <p:cNvPr id="27" name="Cloud Callout 26">
            <a:extLst>
              <a:ext uri="{FF2B5EF4-FFF2-40B4-BE49-F238E27FC236}">
                <a16:creationId xmlns:a16="http://schemas.microsoft.com/office/drawing/2014/main" id="{840CB635-869A-EC4B-9B6A-E23DD175BC1B}"/>
              </a:ext>
            </a:extLst>
          </p:cNvPr>
          <p:cNvSpPr/>
          <p:nvPr/>
        </p:nvSpPr>
        <p:spPr>
          <a:xfrm>
            <a:off x="5068751" y="939114"/>
            <a:ext cx="2246449" cy="708800"/>
          </a:xfrm>
          <a:prstGeom prst="cloudCallout">
            <a:avLst>
              <a:gd name="adj1" fmla="val -58762"/>
              <a:gd name="adj2" fmla="val 314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Attack=1</a:t>
            </a:r>
          </a:p>
        </p:txBody>
      </p:sp>
      <p:sp>
        <p:nvSpPr>
          <p:cNvPr id="38" name="TextBox 37">
            <a:extLst>
              <a:ext uri="{FF2B5EF4-FFF2-40B4-BE49-F238E27FC236}">
                <a16:creationId xmlns:a16="http://schemas.microsoft.com/office/drawing/2014/main" id="{15FEBDD0-EA3C-BF4B-980F-E995FBB8678E}"/>
              </a:ext>
            </a:extLst>
          </p:cNvPr>
          <p:cNvSpPr txBox="1"/>
          <p:nvPr/>
        </p:nvSpPr>
        <p:spPr>
          <a:xfrm>
            <a:off x="6904633" y="3000447"/>
            <a:ext cx="1835019" cy="461665"/>
          </a:xfrm>
          <a:prstGeom prst="rect">
            <a:avLst/>
          </a:prstGeom>
          <a:noFill/>
        </p:spPr>
        <p:txBody>
          <a:bodyPr wrap="square" rtlCol="0">
            <a:spAutoFit/>
          </a:bodyPr>
          <a:lstStyle/>
          <a:p>
            <a:r>
              <a:rPr lang="en-US" dirty="0"/>
              <a:t>1</a:t>
            </a:r>
            <a:r>
              <a:rPr lang="en-US" baseline="-25000" dirty="0">
                <a:latin typeface="Bradley Hand" pitchFamily="2" charset="77"/>
              </a:rPr>
              <a:t>Caesar,Aug, MA</a:t>
            </a:r>
            <a:endParaRPr lang="en-US" dirty="0"/>
          </a:p>
        </p:txBody>
      </p:sp>
      <p:sp>
        <p:nvSpPr>
          <p:cNvPr id="40" name="TextBox 39">
            <a:extLst>
              <a:ext uri="{FF2B5EF4-FFF2-40B4-BE49-F238E27FC236}">
                <a16:creationId xmlns:a16="http://schemas.microsoft.com/office/drawing/2014/main" id="{B8B320D8-3EDC-5949-BF47-F86369637090}"/>
              </a:ext>
            </a:extLst>
          </p:cNvPr>
          <p:cNvSpPr txBox="1"/>
          <p:nvPr/>
        </p:nvSpPr>
        <p:spPr>
          <a:xfrm>
            <a:off x="6231106" y="4583812"/>
            <a:ext cx="183501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 </a:t>
            </a:r>
            <a:r>
              <a:rPr lang="en-US" baseline="-25000" dirty="0" err="1">
                <a:latin typeface="Bradley Hand" pitchFamily="2" charset="77"/>
              </a:rPr>
              <a:t>MA,Aug</a:t>
            </a:r>
            <a:endParaRPr lang="en-US" dirty="0">
              <a:latin typeface="+mn-lt"/>
            </a:endParaRPr>
          </a:p>
        </p:txBody>
      </p:sp>
      <p:sp>
        <p:nvSpPr>
          <p:cNvPr id="3" name="Rectangle 2">
            <a:extLst>
              <a:ext uri="{FF2B5EF4-FFF2-40B4-BE49-F238E27FC236}">
                <a16:creationId xmlns:a16="http://schemas.microsoft.com/office/drawing/2014/main" id="{FDF6D51D-FB75-AA4F-9F97-74EE63CCBA98}"/>
              </a:ext>
            </a:extLst>
          </p:cNvPr>
          <p:cNvSpPr/>
          <p:nvPr/>
        </p:nvSpPr>
        <p:spPr>
          <a:xfrm>
            <a:off x="543697" y="1186248"/>
            <a:ext cx="1335464" cy="7784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f=2</a:t>
            </a:r>
          </a:p>
          <a:p>
            <a:pPr algn="ctr"/>
            <a:r>
              <a:rPr lang="en-US" dirty="0"/>
              <a:t>r=2</a:t>
            </a:r>
          </a:p>
        </p:txBody>
      </p:sp>
      <p:sp>
        <p:nvSpPr>
          <p:cNvPr id="20" name="TextBox 19">
            <a:extLst>
              <a:ext uri="{FF2B5EF4-FFF2-40B4-BE49-F238E27FC236}">
                <a16:creationId xmlns:a16="http://schemas.microsoft.com/office/drawing/2014/main" id="{3B915B4A-5D8D-A24D-9F91-0332B7A0E569}"/>
              </a:ext>
            </a:extLst>
          </p:cNvPr>
          <p:cNvSpPr txBox="1"/>
          <p:nvPr/>
        </p:nvSpPr>
        <p:spPr>
          <a:xfrm>
            <a:off x="2191243" y="3388688"/>
            <a:ext cx="1097900" cy="400110"/>
          </a:xfrm>
          <a:prstGeom prst="rect">
            <a:avLst/>
          </a:prstGeom>
          <a:noFill/>
        </p:spPr>
        <p:txBody>
          <a:bodyPr wrap="square" rtlCol="0">
            <a:spAutoFit/>
          </a:bodyPr>
          <a:lstStyle/>
          <a:p>
            <a:r>
              <a:rPr lang="en-US" sz="2000" dirty="0">
                <a:latin typeface="+mn-lt"/>
              </a:rPr>
              <a:t>Brutus</a:t>
            </a:r>
          </a:p>
        </p:txBody>
      </p:sp>
      <p:sp>
        <p:nvSpPr>
          <p:cNvPr id="21" name="TextBox 20">
            <a:extLst>
              <a:ext uri="{FF2B5EF4-FFF2-40B4-BE49-F238E27FC236}">
                <a16:creationId xmlns:a16="http://schemas.microsoft.com/office/drawing/2014/main" id="{D60F5067-10F9-0042-B71E-4BB94DF32011}"/>
              </a:ext>
            </a:extLst>
          </p:cNvPr>
          <p:cNvSpPr txBox="1"/>
          <p:nvPr/>
        </p:nvSpPr>
        <p:spPr>
          <a:xfrm>
            <a:off x="1879161" y="4775505"/>
            <a:ext cx="1377818" cy="400110"/>
          </a:xfrm>
          <a:prstGeom prst="rect">
            <a:avLst/>
          </a:prstGeom>
          <a:noFill/>
        </p:spPr>
        <p:txBody>
          <a:bodyPr wrap="square" rtlCol="0">
            <a:spAutoFit/>
          </a:bodyPr>
          <a:lstStyle/>
          <a:p>
            <a:r>
              <a:rPr lang="en-US" sz="2000" dirty="0" err="1">
                <a:latin typeface="+mn-lt"/>
              </a:rPr>
              <a:t>Pompeius</a:t>
            </a:r>
            <a:endParaRPr lang="en-US" sz="2000" dirty="0">
              <a:latin typeface="+mn-lt"/>
            </a:endParaRPr>
          </a:p>
        </p:txBody>
      </p:sp>
      <p:sp>
        <p:nvSpPr>
          <p:cNvPr id="28" name="TextBox 27">
            <a:extLst>
              <a:ext uri="{FF2B5EF4-FFF2-40B4-BE49-F238E27FC236}">
                <a16:creationId xmlns:a16="http://schemas.microsoft.com/office/drawing/2014/main" id="{82570615-AFC8-5D41-BA0F-9693F71D3BC6}"/>
              </a:ext>
            </a:extLst>
          </p:cNvPr>
          <p:cNvSpPr txBox="1"/>
          <p:nvPr/>
        </p:nvSpPr>
        <p:spPr>
          <a:xfrm>
            <a:off x="4630401" y="4818526"/>
            <a:ext cx="1377818" cy="400110"/>
          </a:xfrm>
          <a:prstGeom prst="rect">
            <a:avLst/>
          </a:prstGeom>
          <a:noFill/>
        </p:spPr>
        <p:txBody>
          <a:bodyPr wrap="square" rtlCol="0">
            <a:spAutoFit/>
          </a:bodyPr>
          <a:lstStyle/>
          <a:p>
            <a:r>
              <a:rPr lang="en-US" sz="2000" dirty="0">
                <a:latin typeface="+mn-lt"/>
              </a:rPr>
              <a:t>Augustus</a:t>
            </a:r>
          </a:p>
        </p:txBody>
      </p:sp>
      <p:sp>
        <p:nvSpPr>
          <p:cNvPr id="30" name="TextBox 29">
            <a:extLst>
              <a:ext uri="{FF2B5EF4-FFF2-40B4-BE49-F238E27FC236}">
                <a16:creationId xmlns:a16="http://schemas.microsoft.com/office/drawing/2014/main" id="{EB082269-0D01-4A4D-AA06-4985EDB2F538}"/>
              </a:ext>
            </a:extLst>
          </p:cNvPr>
          <p:cNvSpPr txBox="1"/>
          <p:nvPr/>
        </p:nvSpPr>
        <p:spPr>
          <a:xfrm>
            <a:off x="5679519" y="3295532"/>
            <a:ext cx="1835019" cy="400110"/>
          </a:xfrm>
          <a:prstGeom prst="rect">
            <a:avLst/>
          </a:prstGeom>
          <a:noFill/>
        </p:spPr>
        <p:txBody>
          <a:bodyPr wrap="square" rtlCol="0">
            <a:spAutoFit/>
          </a:bodyPr>
          <a:lstStyle/>
          <a:p>
            <a:r>
              <a:rPr lang="en-US" sz="2000" dirty="0">
                <a:latin typeface="+mn-lt"/>
              </a:rPr>
              <a:t>Marc Anthony</a:t>
            </a:r>
          </a:p>
        </p:txBody>
      </p:sp>
      <p:sp>
        <p:nvSpPr>
          <p:cNvPr id="29" name="TextBox 28">
            <a:extLst>
              <a:ext uri="{FF2B5EF4-FFF2-40B4-BE49-F238E27FC236}">
                <a16:creationId xmlns:a16="http://schemas.microsoft.com/office/drawing/2014/main" id="{660601CD-FDEC-E146-9486-57F5C2AB5299}"/>
              </a:ext>
            </a:extLst>
          </p:cNvPr>
          <p:cNvSpPr txBox="1"/>
          <p:nvPr/>
        </p:nvSpPr>
        <p:spPr>
          <a:xfrm>
            <a:off x="543697" y="3588127"/>
            <a:ext cx="2208432" cy="461665"/>
          </a:xfrm>
          <a:prstGeom prst="rect">
            <a:avLst/>
          </a:prstGeom>
          <a:noFill/>
        </p:spPr>
        <p:txBody>
          <a:bodyPr wrap="square" rtlCol="0">
            <a:spAutoFit/>
          </a:bodyPr>
          <a:lstStyle/>
          <a:p>
            <a:r>
              <a:rPr lang="en-US" dirty="0"/>
              <a:t>0</a:t>
            </a:r>
            <a:r>
              <a:rPr lang="en-US" baseline="-25000" dirty="0">
                <a:latin typeface="Bradley Hand" pitchFamily="2" charset="77"/>
              </a:rPr>
              <a:t>Brutus,Pompeius</a:t>
            </a:r>
            <a:endParaRPr lang="en-US" dirty="0"/>
          </a:p>
        </p:txBody>
      </p:sp>
      <p:pic>
        <p:nvPicPr>
          <p:cNvPr id="12" name="Picture 11">
            <a:extLst>
              <a:ext uri="{FF2B5EF4-FFF2-40B4-BE49-F238E27FC236}">
                <a16:creationId xmlns:a16="http://schemas.microsoft.com/office/drawing/2014/main" id="{E4BBF398-BFDC-D848-8819-A65A580ADF43}"/>
              </a:ext>
            </a:extLst>
          </p:cNvPr>
          <p:cNvPicPr>
            <a:picLocks noChangeAspect="1"/>
          </p:cNvPicPr>
          <p:nvPr/>
        </p:nvPicPr>
        <p:blipFill>
          <a:blip r:embed="rId5"/>
          <a:stretch>
            <a:fillRect/>
          </a:stretch>
        </p:blipFill>
        <p:spPr>
          <a:xfrm>
            <a:off x="4555096" y="2601318"/>
            <a:ext cx="1341404" cy="894269"/>
          </a:xfrm>
          <a:prstGeom prst="rect">
            <a:avLst/>
          </a:prstGeom>
        </p:spPr>
      </p:pic>
    </p:spTree>
    <p:extLst>
      <p:ext uri="{BB962C8B-B14F-4D97-AF65-F5344CB8AC3E}">
        <p14:creationId xmlns:p14="http://schemas.microsoft.com/office/powerpoint/2010/main" val="346294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33 0.02716 L 0.42048 -0.14814 " pathEditMode="relative" rAng="0" ptsTypes="AA">
                                      <p:cBhvr>
                                        <p:cTn id="10" dur="2000" fill="hold"/>
                                        <p:tgtEl>
                                          <p:spTgt spid="29"/>
                                        </p:tgtEl>
                                        <p:attrNameLst>
                                          <p:attrName>ppt_x</p:attrName>
                                          <p:attrName>ppt_y</p:attrName>
                                        </p:attrNameLst>
                                      </p:cBhvr>
                                      <p:rCtr x="20851" y="-876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err="1"/>
              <a:t>Dolev</a:t>
            </a:r>
            <a:r>
              <a:rPr lang="en-US" dirty="0"/>
              <a:t> Strong Example</a:t>
            </a:r>
          </a:p>
        </p:txBody>
      </p:sp>
      <p:pic>
        <p:nvPicPr>
          <p:cNvPr id="4" name="Picture 3">
            <a:extLst>
              <a:ext uri="{FF2B5EF4-FFF2-40B4-BE49-F238E27FC236}">
                <a16:creationId xmlns:a16="http://schemas.microsoft.com/office/drawing/2014/main" id="{B8E84D65-F99C-EE47-B54C-411784606CD6}"/>
              </a:ext>
            </a:extLst>
          </p:cNvPr>
          <p:cNvPicPr>
            <a:picLocks noChangeAspect="1"/>
          </p:cNvPicPr>
          <p:nvPr/>
        </p:nvPicPr>
        <p:blipFill>
          <a:blip r:embed="rId2"/>
          <a:stretch>
            <a:fillRect/>
          </a:stretch>
        </p:blipFill>
        <p:spPr>
          <a:xfrm>
            <a:off x="2640440" y="3834333"/>
            <a:ext cx="1184248" cy="1184248"/>
          </a:xfrm>
          <a:prstGeom prst="rect">
            <a:avLst/>
          </a:prstGeom>
        </p:spPr>
      </p:pic>
      <p:pic>
        <p:nvPicPr>
          <p:cNvPr id="5" name="Picture 4">
            <a:extLst>
              <a:ext uri="{FF2B5EF4-FFF2-40B4-BE49-F238E27FC236}">
                <a16:creationId xmlns:a16="http://schemas.microsoft.com/office/drawing/2014/main" id="{52118AE9-5940-2D4A-8A7C-384025BE7BA8}"/>
              </a:ext>
            </a:extLst>
          </p:cNvPr>
          <p:cNvPicPr>
            <a:picLocks noChangeAspect="1"/>
          </p:cNvPicPr>
          <p:nvPr/>
        </p:nvPicPr>
        <p:blipFill>
          <a:blip r:embed="rId2"/>
          <a:stretch>
            <a:fillRect/>
          </a:stretch>
        </p:blipFill>
        <p:spPr>
          <a:xfrm>
            <a:off x="2048316" y="2158906"/>
            <a:ext cx="1184248" cy="1184248"/>
          </a:xfrm>
          <a:prstGeom prst="rect">
            <a:avLst/>
          </a:prstGeom>
        </p:spPr>
      </p:pic>
      <p:pic>
        <p:nvPicPr>
          <p:cNvPr id="6" name="Picture 5">
            <a:extLst>
              <a:ext uri="{FF2B5EF4-FFF2-40B4-BE49-F238E27FC236}">
                <a16:creationId xmlns:a16="http://schemas.microsoft.com/office/drawing/2014/main" id="{AF934A2A-8313-294D-AC92-33A6B9621EA2}"/>
              </a:ext>
            </a:extLst>
          </p:cNvPr>
          <p:cNvPicPr>
            <a:picLocks noChangeAspect="1"/>
          </p:cNvPicPr>
          <p:nvPr/>
        </p:nvPicPr>
        <p:blipFill>
          <a:blip r:embed="rId2"/>
          <a:stretch>
            <a:fillRect/>
          </a:stretch>
        </p:blipFill>
        <p:spPr>
          <a:xfrm>
            <a:off x="5911435" y="2172466"/>
            <a:ext cx="1184248" cy="1184248"/>
          </a:xfrm>
          <a:prstGeom prst="rect">
            <a:avLst/>
          </a:prstGeom>
        </p:spPr>
      </p:pic>
      <p:pic>
        <p:nvPicPr>
          <p:cNvPr id="7" name="Picture 6">
            <a:extLst>
              <a:ext uri="{FF2B5EF4-FFF2-40B4-BE49-F238E27FC236}">
                <a16:creationId xmlns:a16="http://schemas.microsoft.com/office/drawing/2014/main" id="{9DF84C4A-6B28-104A-B5F1-97EEC93C50A1}"/>
              </a:ext>
            </a:extLst>
          </p:cNvPr>
          <p:cNvPicPr>
            <a:picLocks noChangeAspect="1"/>
          </p:cNvPicPr>
          <p:nvPr/>
        </p:nvPicPr>
        <p:blipFill>
          <a:blip r:embed="rId2"/>
          <a:stretch>
            <a:fillRect/>
          </a:stretch>
        </p:blipFill>
        <p:spPr>
          <a:xfrm>
            <a:off x="5319310" y="3834333"/>
            <a:ext cx="1184248" cy="1184248"/>
          </a:xfrm>
          <a:prstGeom prst="rect">
            <a:avLst/>
          </a:prstGeom>
        </p:spPr>
      </p:pic>
      <p:pic>
        <p:nvPicPr>
          <p:cNvPr id="8" name="Picture 7" descr="A person wearing a costume&#10;&#10;Description automatically generated">
            <a:extLst>
              <a:ext uri="{FF2B5EF4-FFF2-40B4-BE49-F238E27FC236}">
                <a16:creationId xmlns:a16="http://schemas.microsoft.com/office/drawing/2014/main" id="{C67FB4D0-D86F-0C4B-A956-A7E857044873}"/>
              </a:ext>
            </a:extLst>
          </p:cNvPr>
          <p:cNvPicPr>
            <a:picLocks noChangeAspect="1"/>
          </p:cNvPicPr>
          <p:nvPr/>
        </p:nvPicPr>
        <p:blipFill>
          <a:blip r:embed="rId3"/>
          <a:stretch>
            <a:fillRect/>
          </a:stretch>
        </p:blipFill>
        <p:spPr>
          <a:xfrm>
            <a:off x="4075248" y="1119295"/>
            <a:ext cx="993503" cy="1461479"/>
          </a:xfrm>
          <a:prstGeom prst="rect">
            <a:avLst/>
          </a:prstGeom>
        </p:spPr>
      </p:pic>
      <p:pic>
        <p:nvPicPr>
          <p:cNvPr id="23" name="Shape 1084">
            <a:extLst>
              <a:ext uri="{FF2B5EF4-FFF2-40B4-BE49-F238E27FC236}">
                <a16:creationId xmlns:a16="http://schemas.microsoft.com/office/drawing/2014/main" id="{FC2933FC-74DB-7D4F-A820-9BE7CD094038}"/>
              </a:ext>
            </a:extLst>
          </p:cNvPr>
          <p:cNvPicPr preferRelativeResize="0">
            <a:picLocks noChangeAspect="1"/>
          </p:cNvPicPr>
          <p:nvPr/>
        </p:nvPicPr>
        <p:blipFill rotWithShape="1">
          <a:blip r:embed="rId4">
            <a:alphaModFix/>
          </a:blip>
          <a:srcRect r="75883"/>
          <a:stretch/>
        </p:blipFill>
        <p:spPr>
          <a:xfrm>
            <a:off x="2366583" y="1790389"/>
            <a:ext cx="211261" cy="1005840"/>
          </a:xfrm>
          <a:prstGeom prst="rect">
            <a:avLst/>
          </a:prstGeom>
          <a:noFill/>
          <a:ln>
            <a:noFill/>
          </a:ln>
        </p:spPr>
      </p:pic>
      <p:pic>
        <p:nvPicPr>
          <p:cNvPr id="24" name="Shape 1084">
            <a:extLst>
              <a:ext uri="{FF2B5EF4-FFF2-40B4-BE49-F238E27FC236}">
                <a16:creationId xmlns:a16="http://schemas.microsoft.com/office/drawing/2014/main" id="{3E2F9145-E29A-B649-8E1D-5AE5B145D14C}"/>
              </a:ext>
            </a:extLst>
          </p:cNvPr>
          <p:cNvPicPr preferRelativeResize="0">
            <a:picLocks noChangeAspect="1"/>
          </p:cNvPicPr>
          <p:nvPr/>
        </p:nvPicPr>
        <p:blipFill rotWithShape="1">
          <a:blip r:embed="rId4">
            <a:alphaModFix/>
          </a:blip>
          <a:srcRect r="75883"/>
          <a:stretch/>
        </p:blipFill>
        <p:spPr>
          <a:xfrm flipH="1">
            <a:off x="2685700" y="1790389"/>
            <a:ext cx="207504" cy="1005840"/>
          </a:xfrm>
          <a:prstGeom prst="rect">
            <a:avLst/>
          </a:prstGeom>
          <a:noFill/>
          <a:ln>
            <a:noFill/>
          </a:ln>
        </p:spPr>
      </p:pic>
      <p:pic>
        <p:nvPicPr>
          <p:cNvPr id="25" name="Shape 1084">
            <a:extLst>
              <a:ext uri="{FF2B5EF4-FFF2-40B4-BE49-F238E27FC236}">
                <a16:creationId xmlns:a16="http://schemas.microsoft.com/office/drawing/2014/main" id="{D008CCA5-1BDE-E143-970F-7BC43705F58E}"/>
              </a:ext>
            </a:extLst>
          </p:cNvPr>
          <p:cNvPicPr preferRelativeResize="0">
            <a:picLocks noChangeAspect="1"/>
          </p:cNvPicPr>
          <p:nvPr/>
        </p:nvPicPr>
        <p:blipFill rotWithShape="1">
          <a:blip r:embed="rId4">
            <a:alphaModFix/>
          </a:blip>
          <a:srcRect r="75883"/>
          <a:stretch/>
        </p:blipFill>
        <p:spPr>
          <a:xfrm>
            <a:off x="2924358" y="3501768"/>
            <a:ext cx="211261" cy="1005840"/>
          </a:xfrm>
          <a:prstGeom prst="rect">
            <a:avLst/>
          </a:prstGeom>
          <a:noFill/>
          <a:ln>
            <a:noFill/>
          </a:ln>
        </p:spPr>
      </p:pic>
      <p:pic>
        <p:nvPicPr>
          <p:cNvPr id="26" name="Shape 1084">
            <a:extLst>
              <a:ext uri="{FF2B5EF4-FFF2-40B4-BE49-F238E27FC236}">
                <a16:creationId xmlns:a16="http://schemas.microsoft.com/office/drawing/2014/main" id="{BFDC043B-F8BA-A749-9397-0E8B0D456469}"/>
              </a:ext>
            </a:extLst>
          </p:cNvPr>
          <p:cNvPicPr preferRelativeResize="0">
            <a:picLocks noChangeAspect="1"/>
          </p:cNvPicPr>
          <p:nvPr/>
        </p:nvPicPr>
        <p:blipFill rotWithShape="1">
          <a:blip r:embed="rId4">
            <a:alphaModFix/>
          </a:blip>
          <a:srcRect r="75883"/>
          <a:stretch/>
        </p:blipFill>
        <p:spPr>
          <a:xfrm flipH="1">
            <a:off x="3256979" y="3480071"/>
            <a:ext cx="207504" cy="1005840"/>
          </a:xfrm>
          <a:prstGeom prst="rect">
            <a:avLst/>
          </a:prstGeom>
          <a:noFill/>
          <a:ln>
            <a:noFill/>
          </a:ln>
        </p:spPr>
      </p:pic>
      <p:sp>
        <p:nvSpPr>
          <p:cNvPr id="27" name="Cloud Callout 26">
            <a:extLst>
              <a:ext uri="{FF2B5EF4-FFF2-40B4-BE49-F238E27FC236}">
                <a16:creationId xmlns:a16="http://schemas.microsoft.com/office/drawing/2014/main" id="{840CB635-869A-EC4B-9B6A-E23DD175BC1B}"/>
              </a:ext>
            </a:extLst>
          </p:cNvPr>
          <p:cNvSpPr/>
          <p:nvPr/>
        </p:nvSpPr>
        <p:spPr>
          <a:xfrm>
            <a:off x="5068751" y="939114"/>
            <a:ext cx="2246449" cy="708800"/>
          </a:xfrm>
          <a:prstGeom prst="cloudCallout">
            <a:avLst>
              <a:gd name="adj1" fmla="val -58762"/>
              <a:gd name="adj2" fmla="val 314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Attack=1</a:t>
            </a:r>
          </a:p>
        </p:txBody>
      </p:sp>
      <p:sp>
        <p:nvSpPr>
          <p:cNvPr id="3" name="Rectangle 2">
            <a:extLst>
              <a:ext uri="{FF2B5EF4-FFF2-40B4-BE49-F238E27FC236}">
                <a16:creationId xmlns:a16="http://schemas.microsoft.com/office/drawing/2014/main" id="{FDF6D51D-FB75-AA4F-9F97-74EE63CCBA98}"/>
              </a:ext>
            </a:extLst>
          </p:cNvPr>
          <p:cNvSpPr/>
          <p:nvPr/>
        </p:nvSpPr>
        <p:spPr>
          <a:xfrm>
            <a:off x="543697" y="1186248"/>
            <a:ext cx="1335464" cy="7784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f=2</a:t>
            </a:r>
          </a:p>
          <a:p>
            <a:pPr algn="ctr"/>
            <a:r>
              <a:rPr lang="en-US" dirty="0"/>
              <a:t>r=3</a:t>
            </a:r>
          </a:p>
        </p:txBody>
      </p:sp>
      <p:sp>
        <p:nvSpPr>
          <p:cNvPr id="20" name="TextBox 19">
            <a:extLst>
              <a:ext uri="{FF2B5EF4-FFF2-40B4-BE49-F238E27FC236}">
                <a16:creationId xmlns:a16="http://schemas.microsoft.com/office/drawing/2014/main" id="{3B915B4A-5D8D-A24D-9F91-0332B7A0E569}"/>
              </a:ext>
            </a:extLst>
          </p:cNvPr>
          <p:cNvSpPr txBox="1"/>
          <p:nvPr/>
        </p:nvSpPr>
        <p:spPr>
          <a:xfrm>
            <a:off x="2191243" y="3388688"/>
            <a:ext cx="1097900" cy="400110"/>
          </a:xfrm>
          <a:prstGeom prst="rect">
            <a:avLst/>
          </a:prstGeom>
          <a:noFill/>
        </p:spPr>
        <p:txBody>
          <a:bodyPr wrap="square" rtlCol="0">
            <a:spAutoFit/>
          </a:bodyPr>
          <a:lstStyle/>
          <a:p>
            <a:r>
              <a:rPr lang="en-US" sz="2000" dirty="0">
                <a:latin typeface="+mn-lt"/>
              </a:rPr>
              <a:t>Brutus</a:t>
            </a:r>
          </a:p>
        </p:txBody>
      </p:sp>
      <p:sp>
        <p:nvSpPr>
          <p:cNvPr id="21" name="TextBox 20">
            <a:extLst>
              <a:ext uri="{FF2B5EF4-FFF2-40B4-BE49-F238E27FC236}">
                <a16:creationId xmlns:a16="http://schemas.microsoft.com/office/drawing/2014/main" id="{D60F5067-10F9-0042-B71E-4BB94DF32011}"/>
              </a:ext>
            </a:extLst>
          </p:cNvPr>
          <p:cNvSpPr txBox="1"/>
          <p:nvPr/>
        </p:nvSpPr>
        <p:spPr>
          <a:xfrm>
            <a:off x="1879161" y="4775505"/>
            <a:ext cx="1377818" cy="400110"/>
          </a:xfrm>
          <a:prstGeom prst="rect">
            <a:avLst/>
          </a:prstGeom>
          <a:noFill/>
        </p:spPr>
        <p:txBody>
          <a:bodyPr wrap="square" rtlCol="0">
            <a:spAutoFit/>
          </a:bodyPr>
          <a:lstStyle/>
          <a:p>
            <a:r>
              <a:rPr lang="en-US" sz="2000" dirty="0" err="1">
                <a:latin typeface="+mn-lt"/>
              </a:rPr>
              <a:t>Pompeius</a:t>
            </a:r>
            <a:endParaRPr lang="en-US" sz="2000" dirty="0">
              <a:latin typeface="+mn-lt"/>
            </a:endParaRPr>
          </a:p>
        </p:txBody>
      </p:sp>
      <p:sp>
        <p:nvSpPr>
          <p:cNvPr id="28" name="TextBox 27">
            <a:extLst>
              <a:ext uri="{FF2B5EF4-FFF2-40B4-BE49-F238E27FC236}">
                <a16:creationId xmlns:a16="http://schemas.microsoft.com/office/drawing/2014/main" id="{82570615-AFC8-5D41-BA0F-9693F71D3BC6}"/>
              </a:ext>
            </a:extLst>
          </p:cNvPr>
          <p:cNvSpPr txBox="1"/>
          <p:nvPr/>
        </p:nvSpPr>
        <p:spPr>
          <a:xfrm>
            <a:off x="4630401" y="4818526"/>
            <a:ext cx="1377818" cy="400110"/>
          </a:xfrm>
          <a:prstGeom prst="rect">
            <a:avLst/>
          </a:prstGeom>
          <a:noFill/>
        </p:spPr>
        <p:txBody>
          <a:bodyPr wrap="square" rtlCol="0">
            <a:spAutoFit/>
          </a:bodyPr>
          <a:lstStyle/>
          <a:p>
            <a:r>
              <a:rPr lang="en-US" sz="2000" dirty="0">
                <a:latin typeface="+mn-lt"/>
              </a:rPr>
              <a:t>Augustus</a:t>
            </a:r>
          </a:p>
        </p:txBody>
      </p:sp>
      <p:sp>
        <p:nvSpPr>
          <p:cNvPr id="30" name="TextBox 29">
            <a:extLst>
              <a:ext uri="{FF2B5EF4-FFF2-40B4-BE49-F238E27FC236}">
                <a16:creationId xmlns:a16="http://schemas.microsoft.com/office/drawing/2014/main" id="{EB082269-0D01-4A4D-AA06-4985EDB2F538}"/>
              </a:ext>
            </a:extLst>
          </p:cNvPr>
          <p:cNvSpPr txBox="1"/>
          <p:nvPr/>
        </p:nvSpPr>
        <p:spPr>
          <a:xfrm>
            <a:off x="5679519" y="3295532"/>
            <a:ext cx="1835019" cy="400110"/>
          </a:xfrm>
          <a:prstGeom prst="rect">
            <a:avLst/>
          </a:prstGeom>
          <a:noFill/>
        </p:spPr>
        <p:txBody>
          <a:bodyPr wrap="square" rtlCol="0">
            <a:spAutoFit/>
          </a:bodyPr>
          <a:lstStyle/>
          <a:p>
            <a:r>
              <a:rPr lang="en-US" sz="2000" dirty="0">
                <a:latin typeface="+mn-lt"/>
              </a:rPr>
              <a:t>Marc Anthony</a:t>
            </a:r>
          </a:p>
        </p:txBody>
      </p:sp>
      <p:sp>
        <p:nvSpPr>
          <p:cNvPr id="22" name="TextBox 21">
            <a:extLst>
              <a:ext uri="{FF2B5EF4-FFF2-40B4-BE49-F238E27FC236}">
                <a16:creationId xmlns:a16="http://schemas.microsoft.com/office/drawing/2014/main" id="{0FEA0116-98A6-DA4F-B429-BC11B196CF1A}"/>
              </a:ext>
            </a:extLst>
          </p:cNvPr>
          <p:cNvSpPr txBox="1"/>
          <p:nvPr/>
        </p:nvSpPr>
        <p:spPr>
          <a:xfrm>
            <a:off x="6904633" y="3000447"/>
            <a:ext cx="1835019" cy="461665"/>
          </a:xfrm>
          <a:prstGeom prst="rect">
            <a:avLst/>
          </a:prstGeom>
          <a:noFill/>
        </p:spPr>
        <p:txBody>
          <a:bodyPr wrap="square" rtlCol="0">
            <a:spAutoFit/>
          </a:bodyPr>
          <a:lstStyle/>
          <a:p>
            <a:r>
              <a:rPr lang="en-US" dirty="0"/>
              <a:t>1</a:t>
            </a:r>
            <a:r>
              <a:rPr lang="en-US" baseline="-25000" dirty="0">
                <a:latin typeface="Bradley Hand" pitchFamily="2" charset="77"/>
              </a:rPr>
              <a:t>Caesar,Aug, MA</a:t>
            </a:r>
            <a:endParaRPr lang="en-US" dirty="0"/>
          </a:p>
        </p:txBody>
      </p:sp>
      <p:sp>
        <p:nvSpPr>
          <p:cNvPr id="29" name="TextBox 28">
            <a:extLst>
              <a:ext uri="{FF2B5EF4-FFF2-40B4-BE49-F238E27FC236}">
                <a16:creationId xmlns:a16="http://schemas.microsoft.com/office/drawing/2014/main" id="{4DD35855-5598-464C-AF7B-C74CC5750E92}"/>
              </a:ext>
            </a:extLst>
          </p:cNvPr>
          <p:cNvSpPr txBox="1"/>
          <p:nvPr/>
        </p:nvSpPr>
        <p:spPr>
          <a:xfrm>
            <a:off x="6231106" y="4583812"/>
            <a:ext cx="183501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 </a:t>
            </a:r>
            <a:r>
              <a:rPr lang="en-US" baseline="-25000" dirty="0" err="1">
                <a:latin typeface="Bradley Hand" pitchFamily="2" charset="77"/>
              </a:rPr>
              <a:t>MA,Aug</a:t>
            </a:r>
            <a:endParaRPr lang="en-US" dirty="0">
              <a:latin typeface="+mn-lt"/>
            </a:endParaRPr>
          </a:p>
        </p:txBody>
      </p:sp>
    </p:spTree>
    <p:extLst>
      <p:ext uri="{BB962C8B-B14F-4D97-AF65-F5344CB8AC3E}">
        <p14:creationId xmlns:p14="http://schemas.microsoft.com/office/powerpoint/2010/main" val="1182558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err="1"/>
              <a:t>Dolev</a:t>
            </a:r>
            <a:r>
              <a:rPr lang="en-US" dirty="0"/>
              <a:t> Strong Example</a:t>
            </a:r>
          </a:p>
        </p:txBody>
      </p:sp>
      <p:pic>
        <p:nvPicPr>
          <p:cNvPr id="4" name="Picture 3">
            <a:extLst>
              <a:ext uri="{FF2B5EF4-FFF2-40B4-BE49-F238E27FC236}">
                <a16:creationId xmlns:a16="http://schemas.microsoft.com/office/drawing/2014/main" id="{B8E84D65-F99C-EE47-B54C-411784606CD6}"/>
              </a:ext>
            </a:extLst>
          </p:cNvPr>
          <p:cNvPicPr>
            <a:picLocks noChangeAspect="1"/>
          </p:cNvPicPr>
          <p:nvPr/>
        </p:nvPicPr>
        <p:blipFill>
          <a:blip r:embed="rId2"/>
          <a:stretch>
            <a:fillRect/>
          </a:stretch>
        </p:blipFill>
        <p:spPr>
          <a:xfrm>
            <a:off x="2640440" y="3834333"/>
            <a:ext cx="1184248" cy="1184248"/>
          </a:xfrm>
          <a:prstGeom prst="rect">
            <a:avLst/>
          </a:prstGeom>
        </p:spPr>
      </p:pic>
      <p:pic>
        <p:nvPicPr>
          <p:cNvPr id="5" name="Picture 4">
            <a:extLst>
              <a:ext uri="{FF2B5EF4-FFF2-40B4-BE49-F238E27FC236}">
                <a16:creationId xmlns:a16="http://schemas.microsoft.com/office/drawing/2014/main" id="{52118AE9-5940-2D4A-8A7C-384025BE7BA8}"/>
              </a:ext>
            </a:extLst>
          </p:cNvPr>
          <p:cNvPicPr>
            <a:picLocks noChangeAspect="1"/>
          </p:cNvPicPr>
          <p:nvPr/>
        </p:nvPicPr>
        <p:blipFill>
          <a:blip r:embed="rId2"/>
          <a:stretch>
            <a:fillRect/>
          </a:stretch>
        </p:blipFill>
        <p:spPr>
          <a:xfrm>
            <a:off x="2048316" y="2158906"/>
            <a:ext cx="1184248" cy="1184248"/>
          </a:xfrm>
          <a:prstGeom prst="rect">
            <a:avLst/>
          </a:prstGeom>
        </p:spPr>
      </p:pic>
      <p:pic>
        <p:nvPicPr>
          <p:cNvPr id="6" name="Picture 5">
            <a:extLst>
              <a:ext uri="{FF2B5EF4-FFF2-40B4-BE49-F238E27FC236}">
                <a16:creationId xmlns:a16="http://schemas.microsoft.com/office/drawing/2014/main" id="{AF934A2A-8313-294D-AC92-33A6B9621EA2}"/>
              </a:ext>
            </a:extLst>
          </p:cNvPr>
          <p:cNvPicPr>
            <a:picLocks noChangeAspect="1"/>
          </p:cNvPicPr>
          <p:nvPr/>
        </p:nvPicPr>
        <p:blipFill>
          <a:blip r:embed="rId2"/>
          <a:stretch>
            <a:fillRect/>
          </a:stretch>
        </p:blipFill>
        <p:spPr>
          <a:xfrm>
            <a:off x="5911435" y="2172466"/>
            <a:ext cx="1184248" cy="1184248"/>
          </a:xfrm>
          <a:prstGeom prst="rect">
            <a:avLst/>
          </a:prstGeom>
        </p:spPr>
      </p:pic>
      <p:pic>
        <p:nvPicPr>
          <p:cNvPr id="7" name="Picture 6">
            <a:extLst>
              <a:ext uri="{FF2B5EF4-FFF2-40B4-BE49-F238E27FC236}">
                <a16:creationId xmlns:a16="http://schemas.microsoft.com/office/drawing/2014/main" id="{9DF84C4A-6B28-104A-B5F1-97EEC93C50A1}"/>
              </a:ext>
            </a:extLst>
          </p:cNvPr>
          <p:cNvPicPr>
            <a:picLocks noChangeAspect="1"/>
          </p:cNvPicPr>
          <p:nvPr/>
        </p:nvPicPr>
        <p:blipFill>
          <a:blip r:embed="rId2"/>
          <a:stretch>
            <a:fillRect/>
          </a:stretch>
        </p:blipFill>
        <p:spPr>
          <a:xfrm>
            <a:off x="5319310" y="3834333"/>
            <a:ext cx="1184248" cy="1184248"/>
          </a:xfrm>
          <a:prstGeom prst="rect">
            <a:avLst/>
          </a:prstGeom>
        </p:spPr>
      </p:pic>
      <p:pic>
        <p:nvPicPr>
          <p:cNvPr id="8" name="Picture 7" descr="A person wearing a costume&#10;&#10;Description automatically generated">
            <a:extLst>
              <a:ext uri="{FF2B5EF4-FFF2-40B4-BE49-F238E27FC236}">
                <a16:creationId xmlns:a16="http://schemas.microsoft.com/office/drawing/2014/main" id="{C67FB4D0-D86F-0C4B-A956-A7E857044873}"/>
              </a:ext>
            </a:extLst>
          </p:cNvPr>
          <p:cNvPicPr>
            <a:picLocks noChangeAspect="1"/>
          </p:cNvPicPr>
          <p:nvPr/>
        </p:nvPicPr>
        <p:blipFill>
          <a:blip r:embed="rId3"/>
          <a:stretch>
            <a:fillRect/>
          </a:stretch>
        </p:blipFill>
        <p:spPr>
          <a:xfrm>
            <a:off x="4075248" y="1119295"/>
            <a:ext cx="993503" cy="1461479"/>
          </a:xfrm>
          <a:prstGeom prst="rect">
            <a:avLst/>
          </a:prstGeom>
        </p:spPr>
      </p:pic>
      <p:pic>
        <p:nvPicPr>
          <p:cNvPr id="23" name="Shape 1084">
            <a:extLst>
              <a:ext uri="{FF2B5EF4-FFF2-40B4-BE49-F238E27FC236}">
                <a16:creationId xmlns:a16="http://schemas.microsoft.com/office/drawing/2014/main" id="{FC2933FC-74DB-7D4F-A820-9BE7CD094038}"/>
              </a:ext>
            </a:extLst>
          </p:cNvPr>
          <p:cNvPicPr preferRelativeResize="0">
            <a:picLocks noChangeAspect="1"/>
          </p:cNvPicPr>
          <p:nvPr/>
        </p:nvPicPr>
        <p:blipFill rotWithShape="1">
          <a:blip r:embed="rId4">
            <a:alphaModFix/>
          </a:blip>
          <a:srcRect r="75883"/>
          <a:stretch/>
        </p:blipFill>
        <p:spPr>
          <a:xfrm>
            <a:off x="2366583" y="1790389"/>
            <a:ext cx="211261" cy="1005840"/>
          </a:xfrm>
          <a:prstGeom prst="rect">
            <a:avLst/>
          </a:prstGeom>
          <a:noFill/>
          <a:ln>
            <a:noFill/>
          </a:ln>
        </p:spPr>
      </p:pic>
      <p:pic>
        <p:nvPicPr>
          <p:cNvPr id="24" name="Shape 1084">
            <a:extLst>
              <a:ext uri="{FF2B5EF4-FFF2-40B4-BE49-F238E27FC236}">
                <a16:creationId xmlns:a16="http://schemas.microsoft.com/office/drawing/2014/main" id="{3E2F9145-E29A-B649-8E1D-5AE5B145D14C}"/>
              </a:ext>
            </a:extLst>
          </p:cNvPr>
          <p:cNvPicPr preferRelativeResize="0">
            <a:picLocks noChangeAspect="1"/>
          </p:cNvPicPr>
          <p:nvPr/>
        </p:nvPicPr>
        <p:blipFill rotWithShape="1">
          <a:blip r:embed="rId4">
            <a:alphaModFix/>
          </a:blip>
          <a:srcRect r="75883"/>
          <a:stretch/>
        </p:blipFill>
        <p:spPr>
          <a:xfrm flipH="1">
            <a:off x="2685700" y="1790389"/>
            <a:ext cx="207504" cy="1005840"/>
          </a:xfrm>
          <a:prstGeom prst="rect">
            <a:avLst/>
          </a:prstGeom>
          <a:noFill/>
          <a:ln>
            <a:noFill/>
          </a:ln>
        </p:spPr>
      </p:pic>
      <p:pic>
        <p:nvPicPr>
          <p:cNvPr id="25" name="Shape 1084">
            <a:extLst>
              <a:ext uri="{FF2B5EF4-FFF2-40B4-BE49-F238E27FC236}">
                <a16:creationId xmlns:a16="http://schemas.microsoft.com/office/drawing/2014/main" id="{D008CCA5-1BDE-E143-970F-7BC43705F58E}"/>
              </a:ext>
            </a:extLst>
          </p:cNvPr>
          <p:cNvPicPr preferRelativeResize="0">
            <a:picLocks noChangeAspect="1"/>
          </p:cNvPicPr>
          <p:nvPr/>
        </p:nvPicPr>
        <p:blipFill rotWithShape="1">
          <a:blip r:embed="rId4">
            <a:alphaModFix/>
          </a:blip>
          <a:srcRect r="75883"/>
          <a:stretch/>
        </p:blipFill>
        <p:spPr>
          <a:xfrm>
            <a:off x="2924358" y="3501768"/>
            <a:ext cx="211261" cy="1005840"/>
          </a:xfrm>
          <a:prstGeom prst="rect">
            <a:avLst/>
          </a:prstGeom>
          <a:noFill/>
          <a:ln>
            <a:noFill/>
          </a:ln>
        </p:spPr>
      </p:pic>
      <p:pic>
        <p:nvPicPr>
          <p:cNvPr id="26" name="Shape 1084">
            <a:extLst>
              <a:ext uri="{FF2B5EF4-FFF2-40B4-BE49-F238E27FC236}">
                <a16:creationId xmlns:a16="http://schemas.microsoft.com/office/drawing/2014/main" id="{BFDC043B-F8BA-A749-9397-0E8B0D456469}"/>
              </a:ext>
            </a:extLst>
          </p:cNvPr>
          <p:cNvPicPr preferRelativeResize="0">
            <a:picLocks noChangeAspect="1"/>
          </p:cNvPicPr>
          <p:nvPr/>
        </p:nvPicPr>
        <p:blipFill rotWithShape="1">
          <a:blip r:embed="rId4">
            <a:alphaModFix/>
          </a:blip>
          <a:srcRect r="75883"/>
          <a:stretch/>
        </p:blipFill>
        <p:spPr>
          <a:xfrm flipH="1">
            <a:off x="3256979" y="3480071"/>
            <a:ext cx="207504" cy="1005840"/>
          </a:xfrm>
          <a:prstGeom prst="rect">
            <a:avLst/>
          </a:prstGeom>
          <a:noFill/>
          <a:ln>
            <a:noFill/>
          </a:ln>
        </p:spPr>
      </p:pic>
      <p:sp>
        <p:nvSpPr>
          <p:cNvPr id="27" name="Rectangular Callout 26">
            <a:extLst>
              <a:ext uri="{FF2B5EF4-FFF2-40B4-BE49-F238E27FC236}">
                <a16:creationId xmlns:a16="http://schemas.microsoft.com/office/drawing/2014/main" id="{840CB635-869A-EC4B-9B6A-E23DD175BC1B}"/>
              </a:ext>
            </a:extLst>
          </p:cNvPr>
          <p:cNvSpPr/>
          <p:nvPr/>
        </p:nvSpPr>
        <p:spPr>
          <a:xfrm>
            <a:off x="5068751" y="939114"/>
            <a:ext cx="2246449" cy="708800"/>
          </a:xfrm>
          <a:prstGeom prst="wedgeRectCallout">
            <a:avLst>
              <a:gd name="adj1" fmla="val -58237"/>
              <a:gd name="adj2" fmla="val 502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Attack=1</a:t>
            </a:r>
          </a:p>
        </p:txBody>
      </p:sp>
      <p:sp>
        <p:nvSpPr>
          <p:cNvPr id="3" name="Rectangle 2">
            <a:extLst>
              <a:ext uri="{FF2B5EF4-FFF2-40B4-BE49-F238E27FC236}">
                <a16:creationId xmlns:a16="http://schemas.microsoft.com/office/drawing/2014/main" id="{FDF6D51D-FB75-AA4F-9F97-74EE63CCBA98}"/>
              </a:ext>
            </a:extLst>
          </p:cNvPr>
          <p:cNvSpPr/>
          <p:nvPr/>
        </p:nvSpPr>
        <p:spPr>
          <a:xfrm>
            <a:off x="543697" y="1186248"/>
            <a:ext cx="1335464" cy="7784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f=2</a:t>
            </a:r>
          </a:p>
          <a:p>
            <a:pPr algn="ctr"/>
            <a:r>
              <a:rPr lang="en-US" dirty="0"/>
              <a:t>r=3</a:t>
            </a:r>
          </a:p>
        </p:txBody>
      </p:sp>
      <p:sp>
        <p:nvSpPr>
          <p:cNvPr id="20" name="TextBox 19">
            <a:extLst>
              <a:ext uri="{FF2B5EF4-FFF2-40B4-BE49-F238E27FC236}">
                <a16:creationId xmlns:a16="http://schemas.microsoft.com/office/drawing/2014/main" id="{3B915B4A-5D8D-A24D-9F91-0332B7A0E569}"/>
              </a:ext>
            </a:extLst>
          </p:cNvPr>
          <p:cNvSpPr txBox="1"/>
          <p:nvPr/>
        </p:nvSpPr>
        <p:spPr>
          <a:xfrm>
            <a:off x="2191243" y="3388688"/>
            <a:ext cx="1097900" cy="400110"/>
          </a:xfrm>
          <a:prstGeom prst="rect">
            <a:avLst/>
          </a:prstGeom>
          <a:noFill/>
        </p:spPr>
        <p:txBody>
          <a:bodyPr wrap="square" rtlCol="0">
            <a:spAutoFit/>
          </a:bodyPr>
          <a:lstStyle/>
          <a:p>
            <a:r>
              <a:rPr lang="en-US" sz="2000" dirty="0">
                <a:latin typeface="+mn-lt"/>
              </a:rPr>
              <a:t>Brutus</a:t>
            </a:r>
          </a:p>
        </p:txBody>
      </p:sp>
      <p:sp>
        <p:nvSpPr>
          <p:cNvPr id="21" name="TextBox 20">
            <a:extLst>
              <a:ext uri="{FF2B5EF4-FFF2-40B4-BE49-F238E27FC236}">
                <a16:creationId xmlns:a16="http://schemas.microsoft.com/office/drawing/2014/main" id="{D60F5067-10F9-0042-B71E-4BB94DF32011}"/>
              </a:ext>
            </a:extLst>
          </p:cNvPr>
          <p:cNvSpPr txBox="1"/>
          <p:nvPr/>
        </p:nvSpPr>
        <p:spPr>
          <a:xfrm>
            <a:off x="1879161" y="4775505"/>
            <a:ext cx="1377818" cy="400110"/>
          </a:xfrm>
          <a:prstGeom prst="rect">
            <a:avLst/>
          </a:prstGeom>
          <a:noFill/>
        </p:spPr>
        <p:txBody>
          <a:bodyPr wrap="square" rtlCol="0">
            <a:spAutoFit/>
          </a:bodyPr>
          <a:lstStyle/>
          <a:p>
            <a:r>
              <a:rPr lang="en-US" sz="2000" dirty="0" err="1">
                <a:latin typeface="+mn-lt"/>
              </a:rPr>
              <a:t>Pompeius</a:t>
            </a:r>
            <a:endParaRPr lang="en-US" sz="2000" dirty="0">
              <a:latin typeface="+mn-lt"/>
            </a:endParaRPr>
          </a:p>
        </p:txBody>
      </p:sp>
      <p:sp>
        <p:nvSpPr>
          <p:cNvPr id="28" name="TextBox 27">
            <a:extLst>
              <a:ext uri="{FF2B5EF4-FFF2-40B4-BE49-F238E27FC236}">
                <a16:creationId xmlns:a16="http://schemas.microsoft.com/office/drawing/2014/main" id="{82570615-AFC8-5D41-BA0F-9693F71D3BC6}"/>
              </a:ext>
            </a:extLst>
          </p:cNvPr>
          <p:cNvSpPr txBox="1"/>
          <p:nvPr/>
        </p:nvSpPr>
        <p:spPr>
          <a:xfrm>
            <a:off x="4630401" y="4818526"/>
            <a:ext cx="1377818" cy="400110"/>
          </a:xfrm>
          <a:prstGeom prst="rect">
            <a:avLst/>
          </a:prstGeom>
          <a:noFill/>
        </p:spPr>
        <p:txBody>
          <a:bodyPr wrap="square" rtlCol="0">
            <a:spAutoFit/>
          </a:bodyPr>
          <a:lstStyle/>
          <a:p>
            <a:r>
              <a:rPr lang="en-US" sz="2000" dirty="0">
                <a:latin typeface="+mn-lt"/>
              </a:rPr>
              <a:t>Augustus</a:t>
            </a:r>
          </a:p>
        </p:txBody>
      </p:sp>
      <p:sp>
        <p:nvSpPr>
          <p:cNvPr id="30" name="TextBox 29">
            <a:extLst>
              <a:ext uri="{FF2B5EF4-FFF2-40B4-BE49-F238E27FC236}">
                <a16:creationId xmlns:a16="http://schemas.microsoft.com/office/drawing/2014/main" id="{EB082269-0D01-4A4D-AA06-4985EDB2F538}"/>
              </a:ext>
            </a:extLst>
          </p:cNvPr>
          <p:cNvSpPr txBox="1"/>
          <p:nvPr/>
        </p:nvSpPr>
        <p:spPr>
          <a:xfrm>
            <a:off x="5679519" y="3295532"/>
            <a:ext cx="1835019" cy="400110"/>
          </a:xfrm>
          <a:prstGeom prst="rect">
            <a:avLst/>
          </a:prstGeom>
          <a:noFill/>
        </p:spPr>
        <p:txBody>
          <a:bodyPr wrap="square" rtlCol="0">
            <a:spAutoFit/>
          </a:bodyPr>
          <a:lstStyle/>
          <a:p>
            <a:r>
              <a:rPr lang="en-US" sz="2000" dirty="0">
                <a:latin typeface="+mn-lt"/>
              </a:rPr>
              <a:t>Marc Anthony</a:t>
            </a:r>
          </a:p>
        </p:txBody>
      </p:sp>
      <p:sp>
        <p:nvSpPr>
          <p:cNvPr id="22" name="Rectangular Callout 21">
            <a:extLst>
              <a:ext uri="{FF2B5EF4-FFF2-40B4-BE49-F238E27FC236}">
                <a16:creationId xmlns:a16="http://schemas.microsoft.com/office/drawing/2014/main" id="{348C4B7D-9D96-C748-806B-73564D235634}"/>
              </a:ext>
            </a:extLst>
          </p:cNvPr>
          <p:cNvSpPr/>
          <p:nvPr/>
        </p:nvSpPr>
        <p:spPr>
          <a:xfrm>
            <a:off x="7004801" y="1659559"/>
            <a:ext cx="1682000" cy="708800"/>
          </a:xfrm>
          <a:prstGeom prst="wedgeRectCallout">
            <a:avLst>
              <a:gd name="adj1" fmla="val -58237"/>
              <a:gd name="adj2" fmla="val 502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a:t>
            </a:r>
          </a:p>
        </p:txBody>
      </p:sp>
      <p:sp>
        <p:nvSpPr>
          <p:cNvPr id="29" name="Rectangular Callout 28">
            <a:extLst>
              <a:ext uri="{FF2B5EF4-FFF2-40B4-BE49-F238E27FC236}">
                <a16:creationId xmlns:a16="http://schemas.microsoft.com/office/drawing/2014/main" id="{E2749BCA-A296-FC47-B389-D339B34483E2}"/>
              </a:ext>
            </a:extLst>
          </p:cNvPr>
          <p:cNvSpPr/>
          <p:nvPr/>
        </p:nvSpPr>
        <p:spPr>
          <a:xfrm>
            <a:off x="6503558" y="3761809"/>
            <a:ext cx="1682000" cy="708800"/>
          </a:xfrm>
          <a:prstGeom prst="wedgeRectCallout">
            <a:avLst>
              <a:gd name="adj1" fmla="val -72195"/>
              <a:gd name="adj2" fmla="val 67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a:t>
            </a:r>
          </a:p>
        </p:txBody>
      </p:sp>
      <p:sp>
        <p:nvSpPr>
          <p:cNvPr id="31" name="TextBox 30">
            <a:extLst>
              <a:ext uri="{FF2B5EF4-FFF2-40B4-BE49-F238E27FC236}">
                <a16:creationId xmlns:a16="http://schemas.microsoft.com/office/drawing/2014/main" id="{AF1007ED-9F9C-FF43-BB97-F66FBB817FFA}"/>
              </a:ext>
            </a:extLst>
          </p:cNvPr>
          <p:cNvSpPr txBox="1"/>
          <p:nvPr/>
        </p:nvSpPr>
        <p:spPr>
          <a:xfrm>
            <a:off x="6904633" y="3000447"/>
            <a:ext cx="1835019" cy="461665"/>
          </a:xfrm>
          <a:prstGeom prst="rect">
            <a:avLst/>
          </a:prstGeom>
          <a:noFill/>
        </p:spPr>
        <p:txBody>
          <a:bodyPr wrap="square" rtlCol="0">
            <a:spAutoFit/>
          </a:bodyPr>
          <a:lstStyle/>
          <a:p>
            <a:r>
              <a:rPr lang="en-US" dirty="0"/>
              <a:t>1</a:t>
            </a:r>
            <a:r>
              <a:rPr lang="en-US" baseline="-25000" dirty="0">
                <a:latin typeface="Bradley Hand" pitchFamily="2" charset="77"/>
              </a:rPr>
              <a:t>Caesar,Aug, MA</a:t>
            </a:r>
            <a:endParaRPr lang="en-US" dirty="0"/>
          </a:p>
        </p:txBody>
      </p:sp>
      <p:sp>
        <p:nvSpPr>
          <p:cNvPr id="32" name="TextBox 31">
            <a:extLst>
              <a:ext uri="{FF2B5EF4-FFF2-40B4-BE49-F238E27FC236}">
                <a16:creationId xmlns:a16="http://schemas.microsoft.com/office/drawing/2014/main" id="{152B9F83-7F9A-FD43-8B13-A6B0D8918CA6}"/>
              </a:ext>
            </a:extLst>
          </p:cNvPr>
          <p:cNvSpPr txBox="1"/>
          <p:nvPr/>
        </p:nvSpPr>
        <p:spPr>
          <a:xfrm>
            <a:off x="6231106" y="4583812"/>
            <a:ext cx="183501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 </a:t>
            </a:r>
            <a:r>
              <a:rPr lang="en-US" baseline="-25000" dirty="0" err="1">
                <a:latin typeface="Bradley Hand" pitchFamily="2" charset="77"/>
              </a:rPr>
              <a:t>MA,Aug</a:t>
            </a:r>
            <a:endParaRPr lang="en-US" dirty="0">
              <a:latin typeface="+mn-lt"/>
            </a:endParaRPr>
          </a:p>
        </p:txBody>
      </p:sp>
    </p:spTree>
    <p:extLst>
      <p:ext uri="{BB962C8B-B14F-4D97-AF65-F5344CB8AC3E}">
        <p14:creationId xmlns:p14="http://schemas.microsoft.com/office/powerpoint/2010/main" val="1221580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a:t>More than f corruptions</a:t>
            </a:r>
          </a:p>
        </p:txBody>
      </p:sp>
      <p:pic>
        <p:nvPicPr>
          <p:cNvPr id="4" name="Picture 3">
            <a:extLst>
              <a:ext uri="{FF2B5EF4-FFF2-40B4-BE49-F238E27FC236}">
                <a16:creationId xmlns:a16="http://schemas.microsoft.com/office/drawing/2014/main" id="{B8E84D65-F99C-EE47-B54C-411784606CD6}"/>
              </a:ext>
            </a:extLst>
          </p:cNvPr>
          <p:cNvPicPr>
            <a:picLocks noChangeAspect="1"/>
          </p:cNvPicPr>
          <p:nvPr/>
        </p:nvPicPr>
        <p:blipFill>
          <a:blip r:embed="rId2"/>
          <a:stretch>
            <a:fillRect/>
          </a:stretch>
        </p:blipFill>
        <p:spPr>
          <a:xfrm>
            <a:off x="2640440" y="3834333"/>
            <a:ext cx="1184248" cy="1184248"/>
          </a:xfrm>
          <a:prstGeom prst="rect">
            <a:avLst/>
          </a:prstGeom>
        </p:spPr>
      </p:pic>
      <p:pic>
        <p:nvPicPr>
          <p:cNvPr id="5" name="Picture 4">
            <a:extLst>
              <a:ext uri="{FF2B5EF4-FFF2-40B4-BE49-F238E27FC236}">
                <a16:creationId xmlns:a16="http://schemas.microsoft.com/office/drawing/2014/main" id="{52118AE9-5940-2D4A-8A7C-384025BE7BA8}"/>
              </a:ext>
            </a:extLst>
          </p:cNvPr>
          <p:cNvPicPr>
            <a:picLocks noChangeAspect="1"/>
          </p:cNvPicPr>
          <p:nvPr/>
        </p:nvPicPr>
        <p:blipFill>
          <a:blip r:embed="rId2"/>
          <a:stretch>
            <a:fillRect/>
          </a:stretch>
        </p:blipFill>
        <p:spPr>
          <a:xfrm>
            <a:off x="2048316" y="2158906"/>
            <a:ext cx="1184248" cy="1184248"/>
          </a:xfrm>
          <a:prstGeom prst="rect">
            <a:avLst/>
          </a:prstGeom>
        </p:spPr>
      </p:pic>
      <p:pic>
        <p:nvPicPr>
          <p:cNvPr id="6" name="Picture 5">
            <a:extLst>
              <a:ext uri="{FF2B5EF4-FFF2-40B4-BE49-F238E27FC236}">
                <a16:creationId xmlns:a16="http://schemas.microsoft.com/office/drawing/2014/main" id="{AF934A2A-8313-294D-AC92-33A6B9621EA2}"/>
              </a:ext>
            </a:extLst>
          </p:cNvPr>
          <p:cNvPicPr>
            <a:picLocks noChangeAspect="1"/>
          </p:cNvPicPr>
          <p:nvPr/>
        </p:nvPicPr>
        <p:blipFill>
          <a:blip r:embed="rId2"/>
          <a:stretch>
            <a:fillRect/>
          </a:stretch>
        </p:blipFill>
        <p:spPr>
          <a:xfrm>
            <a:off x="5911435" y="2172466"/>
            <a:ext cx="1184248" cy="1184248"/>
          </a:xfrm>
          <a:prstGeom prst="rect">
            <a:avLst/>
          </a:prstGeom>
        </p:spPr>
      </p:pic>
      <p:pic>
        <p:nvPicPr>
          <p:cNvPr id="7" name="Picture 6">
            <a:extLst>
              <a:ext uri="{FF2B5EF4-FFF2-40B4-BE49-F238E27FC236}">
                <a16:creationId xmlns:a16="http://schemas.microsoft.com/office/drawing/2014/main" id="{9DF84C4A-6B28-104A-B5F1-97EEC93C50A1}"/>
              </a:ext>
            </a:extLst>
          </p:cNvPr>
          <p:cNvPicPr>
            <a:picLocks noChangeAspect="1"/>
          </p:cNvPicPr>
          <p:nvPr/>
        </p:nvPicPr>
        <p:blipFill>
          <a:blip r:embed="rId2"/>
          <a:stretch>
            <a:fillRect/>
          </a:stretch>
        </p:blipFill>
        <p:spPr>
          <a:xfrm>
            <a:off x="5319310" y="3834333"/>
            <a:ext cx="1184248" cy="1184248"/>
          </a:xfrm>
          <a:prstGeom prst="rect">
            <a:avLst/>
          </a:prstGeom>
        </p:spPr>
      </p:pic>
      <p:pic>
        <p:nvPicPr>
          <p:cNvPr id="8" name="Picture 7" descr="A person wearing a costume&#10;&#10;Description automatically generated">
            <a:extLst>
              <a:ext uri="{FF2B5EF4-FFF2-40B4-BE49-F238E27FC236}">
                <a16:creationId xmlns:a16="http://schemas.microsoft.com/office/drawing/2014/main" id="{C67FB4D0-D86F-0C4B-A956-A7E857044873}"/>
              </a:ext>
            </a:extLst>
          </p:cNvPr>
          <p:cNvPicPr>
            <a:picLocks noChangeAspect="1"/>
          </p:cNvPicPr>
          <p:nvPr/>
        </p:nvPicPr>
        <p:blipFill>
          <a:blip r:embed="rId3"/>
          <a:stretch>
            <a:fillRect/>
          </a:stretch>
        </p:blipFill>
        <p:spPr>
          <a:xfrm>
            <a:off x="4075248" y="1119295"/>
            <a:ext cx="993503" cy="1461479"/>
          </a:xfrm>
          <a:prstGeom prst="rect">
            <a:avLst/>
          </a:prstGeom>
        </p:spPr>
      </p:pic>
      <p:pic>
        <p:nvPicPr>
          <p:cNvPr id="23" name="Shape 1084">
            <a:extLst>
              <a:ext uri="{FF2B5EF4-FFF2-40B4-BE49-F238E27FC236}">
                <a16:creationId xmlns:a16="http://schemas.microsoft.com/office/drawing/2014/main" id="{FC2933FC-74DB-7D4F-A820-9BE7CD094038}"/>
              </a:ext>
            </a:extLst>
          </p:cNvPr>
          <p:cNvPicPr preferRelativeResize="0">
            <a:picLocks noChangeAspect="1"/>
          </p:cNvPicPr>
          <p:nvPr/>
        </p:nvPicPr>
        <p:blipFill rotWithShape="1">
          <a:blip r:embed="rId4">
            <a:alphaModFix/>
          </a:blip>
          <a:srcRect r="75883"/>
          <a:stretch/>
        </p:blipFill>
        <p:spPr>
          <a:xfrm>
            <a:off x="2366583" y="1790389"/>
            <a:ext cx="211261" cy="1005840"/>
          </a:xfrm>
          <a:prstGeom prst="rect">
            <a:avLst/>
          </a:prstGeom>
          <a:noFill/>
          <a:ln>
            <a:noFill/>
          </a:ln>
        </p:spPr>
      </p:pic>
      <p:pic>
        <p:nvPicPr>
          <p:cNvPr id="24" name="Shape 1084">
            <a:extLst>
              <a:ext uri="{FF2B5EF4-FFF2-40B4-BE49-F238E27FC236}">
                <a16:creationId xmlns:a16="http://schemas.microsoft.com/office/drawing/2014/main" id="{3E2F9145-E29A-B649-8E1D-5AE5B145D14C}"/>
              </a:ext>
            </a:extLst>
          </p:cNvPr>
          <p:cNvPicPr preferRelativeResize="0">
            <a:picLocks noChangeAspect="1"/>
          </p:cNvPicPr>
          <p:nvPr/>
        </p:nvPicPr>
        <p:blipFill rotWithShape="1">
          <a:blip r:embed="rId4">
            <a:alphaModFix/>
          </a:blip>
          <a:srcRect r="75883"/>
          <a:stretch/>
        </p:blipFill>
        <p:spPr>
          <a:xfrm flipH="1">
            <a:off x="2685700" y="1790389"/>
            <a:ext cx="207504" cy="1005840"/>
          </a:xfrm>
          <a:prstGeom prst="rect">
            <a:avLst/>
          </a:prstGeom>
          <a:noFill/>
          <a:ln>
            <a:noFill/>
          </a:ln>
        </p:spPr>
      </p:pic>
      <p:pic>
        <p:nvPicPr>
          <p:cNvPr id="25" name="Shape 1084">
            <a:extLst>
              <a:ext uri="{FF2B5EF4-FFF2-40B4-BE49-F238E27FC236}">
                <a16:creationId xmlns:a16="http://schemas.microsoft.com/office/drawing/2014/main" id="{D008CCA5-1BDE-E143-970F-7BC43705F58E}"/>
              </a:ext>
            </a:extLst>
          </p:cNvPr>
          <p:cNvPicPr preferRelativeResize="0">
            <a:picLocks noChangeAspect="1"/>
          </p:cNvPicPr>
          <p:nvPr/>
        </p:nvPicPr>
        <p:blipFill rotWithShape="1">
          <a:blip r:embed="rId4">
            <a:alphaModFix/>
          </a:blip>
          <a:srcRect r="75883"/>
          <a:stretch/>
        </p:blipFill>
        <p:spPr>
          <a:xfrm>
            <a:off x="2924358" y="3501768"/>
            <a:ext cx="211261" cy="1005840"/>
          </a:xfrm>
          <a:prstGeom prst="rect">
            <a:avLst/>
          </a:prstGeom>
          <a:noFill/>
          <a:ln>
            <a:noFill/>
          </a:ln>
        </p:spPr>
      </p:pic>
      <p:pic>
        <p:nvPicPr>
          <p:cNvPr id="26" name="Shape 1084">
            <a:extLst>
              <a:ext uri="{FF2B5EF4-FFF2-40B4-BE49-F238E27FC236}">
                <a16:creationId xmlns:a16="http://schemas.microsoft.com/office/drawing/2014/main" id="{BFDC043B-F8BA-A749-9397-0E8B0D456469}"/>
              </a:ext>
            </a:extLst>
          </p:cNvPr>
          <p:cNvPicPr preferRelativeResize="0">
            <a:picLocks noChangeAspect="1"/>
          </p:cNvPicPr>
          <p:nvPr/>
        </p:nvPicPr>
        <p:blipFill rotWithShape="1">
          <a:blip r:embed="rId4">
            <a:alphaModFix/>
          </a:blip>
          <a:srcRect r="75883"/>
          <a:stretch/>
        </p:blipFill>
        <p:spPr>
          <a:xfrm flipH="1">
            <a:off x="3256979" y="3480071"/>
            <a:ext cx="207504" cy="1005840"/>
          </a:xfrm>
          <a:prstGeom prst="rect">
            <a:avLst/>
          </a:prstGeom>
          <a:noFill/>
          <a:ln>
            <a:noFill/>
          </a:ln>
        </p:spPr>
      </p:pic>
      <p:sp>
        <p:nvSpPr>
          <p:cNvPr id="3" name="Rectangle 2">
            <a:extLst>
              <a:ext uri="{FF2B5EF4-FFF2-40B4-BE49-F238E27FC236}">
                <a16:creationId xmlns:a16="http://schemas.microsoft.com/office/drawing/2014/main" id="{FDF6D51D-FB75-AA4F-9F97-74EE63CCBA98}"/>
              </a:ext>
            </a:extLst>
          </p:cNvPr>
          <p:cNvSpPr/>
          <p:nvPr/>
        </p:nvSpPr>
        <p:spPr>
          <a:xfrm>
            <a:off x="543697" y="1186248"/>
            <a:ext cx="1335464" cy="7784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f=2</a:t>
            </a:r>
          </a:p>
          <a:p>
            <a:pPr algn="ctr"/>
            <a:r>
              <a:rPr lang="en-US" dirty="0"/>
              <a:t>r=3</a:t>
            </a:r>
          </a:p>
        </p:txBody>
      </p:sp>
      <p:sp>
        <p:nvSpPr>
          <p:cNvPr id="20" name="TextBox 19">
            <a:extLst>
              <a:ext uri="{FF2B5EF4-FFF2-40B4-BE49-F238E27FC236}">
                <a16:creationId xmlns:a16="http://schemas.microsoft.com/office/drawing/2014/main" id="{3B915B4A-5D8D-A24D-9F91-0332B7A0E569}"/>
              </a:ext>
            </a:extLst>
          </p:cNvPr>
          <p:cNvSpPr txBox="1"/>
          <p:nvPr/>
        </p:nvSpPr>
        <p:spPr>
          <a:xfrm>
            <a:off x="2191243" y="3388688"/>
            <a:ext cx="1097900" cy="400110"/>
          </a:xfrm>
          <a:prstGeom prst="rect">
            <a:avLst/>
          </a:prstGeom>
          <a:noFill/>
        </p:spPr>
        <p:txBody>
          <a:bodyPr wrap="square" rtlCol="0">
            <a:spAutoFit/>
          </a:bodyPr>
          <a:lstStyle/>
          <a:p>
            <a:r>
              <a:rPr lang="en-US" sz="2000" dirty="0">
                <a:latin typeface="+mn-lt"/>
              </a:rPr>
              <a:t>Brutus</a:t>
            </a:r>
          </a:p>
        </p:txBody>
      </p:sp>
      <p:sp>
        <p:nvSpPr>
          <p:cNvPr id="21" name="TextBox 20">
            <a:extLst>
              <a:ext uri="{FF2B5EF4-FFF2-40B4-BE49-F238E27FC236}">
                <a16:creationId xmlns:a16="http://schemas.microsoft.com/office/drawing/2014/main" id="{D60F5067-10F9-0042-B71E-4BB94DF32011}"/>
              </a:ext>
            </a:extLst>
          </p:cNvPr>
          <p:cNvSpPr txBox="1"/>
          <p:nvPr/>
        </p:nvSpPr>
        <p:spPr>
          <a:xfrm>
            <a:off x="1879161" y="4775505"/>
            <a:ext cx="1377818" cy="400110"/>
          </a:xfrm>
          <a:prstGeom prst="rect">
            <a:avLst/>
          </a:prstGeom>
          <a:noFill/>
        </p:spPr>
        <p:txBody>
          <a:bodyPr wrap="square" rtlCol="0">
            <a:spAutoFit/>
          </a:bodyPr>
          <a:lstStyle/>
          <a:p>
            <a:r>
              <a:rPr lang="en-US" sz="2000" dirty="0" err="1">
                <a:latin typeface="+mn-lt"/>
              </a:rPr>
              <a:t>Pompeius</a:t>
            </a:r>
            <a:endParaRPr lang="en-US" sz="2000" dirty="0">
              <a:latin typeface="+mn-lt"/>
            </a:endParaRPr>
          </a:p>
        </p:txBody>
      </p:sp>
      <p:sp>
        <p:nvSpPr>
          <p:cNvPr id="28" name="TextBox 27">
            <a:extLst>
              <a:ext uri="{FF2B5EF4-FFF2-40B4-BE49-F238E27FC236}">
                <a16:creationId xmlns:a16="http://schemas.microsoft.com/office/drawing/2014/main" id="{82570615-AFC8-5D41-BA0F-9693F71D3BC6}"/>
              </a:ext>
            </a:extLst>
          </p:cNvPr>
          <p:cNvSpPr txBox="1"/>
          <p:nvPr/>
        </p:nvSpPr>
        <p:spPr>
          <a:xfrm>
            <a:off x="4630401" y="4818526"/>
            <a:ext cx="1377818" cy="400110"/>
          </a:xfrm>
          <a:prstGeom prst="rect">
            <a:avLst/>
          </a:prstGeom>
          <a:noFill/>
        </p:spPr>
        <p:txBody>
          <a:bodyPr wrap="square" rtlCol="0">
            <a:spAutoFit/>
          </a:bodyPr>
          <a:lstStyle/>
          <a:p>
            <a:r>
              <a:rPr lang="en-US" sz="2000" dirty="0">
                <a:latin typeface="+mn-lt"/>
              </a:rPr>
              <a:t>Augustus</a:t>
            </a:r>
          </a:p>
        </p:txBody>
      </p:sp>
      <p:sp>
        <p:nvSpPr>
          <p:cNvPr id="30" name="TextBox 29">
            <a:extLst>
              <a:ext uri="{FF2B5EF4-FFF2-40B4-BE49-F238E27FC236}">
                <a16:creationId xmlns:a16="http://schemas.microsoft.com/office/drawing/2014/main" id="{EB082269-0D01-4A4D-AA06-4985EDB2F538}"/>
              </a:ext>
            </a:extLst>
          </p:cNvPr>
          <p:cNvSpPr txBox="1"/>
          <p:nvPr/>
        </p:nvSpPr>
        <p:spPr>
          <a:xfrm>
            <a:off x="5679519" y="3295532"/>
            <a:ext cx="1835019" cy="400110"/>
          </a:xfrm>
          <a:prstGeom prst="rect">
            <a:avLst/>
          </a:prstGeom>
          <a:noFill/>
        </p:spPr>
        <p:txBody>
          <a:bodyPr wrap="square" rtlCol="0">
            <a:spAutoFit/>
          </a:bodyPr>
          <a:lstStyle/>
          <a:p>
            <a:r>
              <a:rPr lang="en-US" sz="2000" dirty="0">
                <a:latin typeface="+mn-lt"/>
              </a:rPr>
              <a:t>Marc Anthony</a:t>
            </a:r>
          </a:p>
        </p:txBody>
      </p:sp>
      <p:pic>
        <p:nvPicPr>
          <p:cNvPr id="31" name="Shape 1084">
            <a:extLst>
              <a:ext uri="{FF2B5EF4-FFF2-40B4-BE49-F238E27FC236}">
                <a16:creationId xmlns:a16="http://schemas.microsoft.com/office/drawing/2014/main" id="{219F1D65-DF47-2F4B-99B6-7F99853255CA}"/>
              </a:ext>
            </a:extLst>
          </p:cNvPr>
          <p:cNvPicPr preferRelativeResize="0">
            <a:picLocks noChangeAspect="1"/>
          </p:cNvPicPr>
          <p:nvPr/>
        </p:nvPicPr>
        <p:blipFill rotWithShape="1">
          <a:blip r:embed="rId4">
            <a:alphaModFix/>
          </a:blip>
          <a:srcRect r="75883"/>
          <a:stretch/>
        </p:blipFill>
        <p:spPr>
          <a:xfrm>
            <a:off x="4329526" y="609025"/>
            <a:ext cx="242473" cy="1154444"/>
          </a:xfrm>
          <a:prstGeom prst="rect">
            <a:avLst/>
          </a:prstGeom>
          <a:noFill/>
          <a:ln>
            <a:noFill/>
          </a:ln>
        </p:spPr>
      </p:pic>
      <p:pic>
        <p:nvPicPr>
          <p:cNvPr id="32" name="Shape 1084">
            <a:extLst>
              <a:ext uri="{FF2B5EF4-FFF2-40B4-BE49-F238E27FC236}">
                <a16:creationId xmlns:a16="http://schemas.microsoft.com/office/drawing/2014/main" id="{85964B1B-CBF6-414B-8CD1-2DA27655AB40}"/>
              </a:ext>
            </a:extLst>
          </p:cNvPr>
          <p:cNvPicPr preferRelativeResize="0">
            <a:picLocks noChangeAspect="1"/>
          </p:cNvPicPr>
          <p:nvPr/>
        </p:nvPicPr>
        <p:blipFill rotWithShape="1">
          <a:blip r:embed="rId4">
            <a:alphaModFix/>
          </a:blip>
          <a:srcRect r="75883"/>
          <a:stretch/>
        </p:blipFill>
        <p:spPr>
          <a:xfrm flipH="1">
            <a:off x="4686765" y="597308"/>
            <a:ext cx="238161" cy="1154445"/>
          </a:xfrm>
          <a:prstGeom prst="rect">
            <a:avLst/>
          </a:prstGeom>
          <a:noFill/>
          <a:ln>
            <a:noFill/>
          </a:ln>
        </p:spPr>
      </p:pic>
      <p:sp>
        <p:nvSpPr>
          <p:cNvPr id="33" name="TextBox 32">
            <a:extLst>
              <a:ext uri="{FF2B5EF4-FFF2-40B4-BE49-F238E27FC236}">
                <a16:creationId xmlns:a16="http://schemas.microsoft.com/office/drawing/2014/main" id="{93CA474F-5777-3841-A919-41B841636F19}"/>
              </a:ext>
            </a:extLst>
          </p:cNvPr>
          <p:cNvSpPr txBox="1"/>
          <p:nvPr/>
        </p:nvSpPr>
        <p:spPr>
          <a:xfrm>
            <a:off x="25658" y="3521326"/>
            <a:ext cx="3280991" cy="461665"/>
          </a:xfrm>
          <a:prstGeom prst="rect">
            <a:avLst/>
          </a:prstGeom>
          <a:noFill/>
        </p:spPr>
        <p:txBody>
          <a:bodyPr wrap="square" rtlCol="0">
            <a:spAutoFit/>
          </a:bodyPr>
          <a:lstStyle/>
          <a:p>
            <a:r>
              <a:rPr lang="en-US" dirty="0"/>
              <a:t>0</a:t>
            </a:r>
            <a:r>
              <a:rPr lang="en-US" baseline="-25000" dirty="0">
                <a:latin typeface="Bradley Hand" pitchFamily="2" charset="77"/>
              </a:rPr>
              <a:t>Caesar,Brutus,Pompeius</a:t>
            </a:r>
            <a:endParaRPr lang="en-US" dirty="0"/>
          </a:p>
        </p:txBody>
      </p:sp>
      <p:sp>
        <p:nvSpPr>
          <p:cNvPr id="22" name="TextBox 21">
            <a:extLst>
              <a:ext uri="{FF2B5EF4-FFF2-40B4-BE49-F238E27FC236}">
                <a16:creationId xmlns:a16="http://schemas.microsoft.com/office/drawing/2014/main" id="{F0647D10-7755-7F4C-B5E4-C41B7D44047D}"/>
              </a:ext>
            </a:extLst>
          </p:cNvPr>
          <p:cNvSpPr txBox="1"/>
          <p:nvPr/>
        </p:nvSpPr>
        <p:spPr>
          <a:xfrm>
            <a:off x="6904633" y="3000447"/>
            <a:ext cx="1835019" cy="461665"/>
          </a:xfrm>
          <a:prstGeom prst="rect">
            <a:avLst/>
          </a:prstGeom>
          <a:noFill/>
        </p:spPr>
        <p:txBody>
          <a:bodyPr wrap="square" rtlCol="0">
            <a:spAutoFit/>
          </a:bodyPr>
          <a:lstStyle/>
          <a:p>
            <a:r>
              <a:rPr lang="en-US" dirty="0"/>
              <a:t>1</a:t>
            </a:r>
            <a:r>
              <a:rPr lang="en-US" baseline="-25000" dirty="0">
                <a:latin typeface="Bradley Hand" pitchFamily="2" charset="77"/>
              </a:rPr>
              <a:t>Caesar,Aug, MA</a:t>
            </a:r>
            <a:endParaRPr lang="en-US" dirty="0"/>
          </a:p>
        </p:txBody>
      </p:sp>
      <p:sp>
        <p:nvSpPr>
          <p:cNvPr id="27" name="TextBox 26">
            <a:extLst>
              <a:ext uri="{FF2B5EF4-FFF2-40B4-BE49-F238E27FC236}">
                <a16:creationId xmlns:a16="http://schemas.microsoft.com/office/drawing/2014/main" id="{95ED2EEA-729B-5A4D-8039-853CED559811}"/>
              </a:ext>
            </a:extLst>
          </p:cNvPr>
          <p:cNvSpPr txBox="1"/>
          <p:nvPr/>
        </p:nvSpPr>
        <p:spPr>
          <a:xfrm>
            <a:off x="6231106" y="4583812"/>
            <a:ext cx="183501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 </a:t>
            </a:r>
            <a:r>
              <a:rPr lang="en-US" baseline="-25000" dirty="0" err="1">
                <a:latin typeface="Bradley Hand" pitchFamily="2" charset="77"/>
              </a:rPr>
              <a:t>MA,Aug</a:t>
            </a:r>
            <a:endParaRPr lang="en-US" dirty="0">
              <a:latin typeface="+mn-lt"/>
            </a:endParaRPr>
          </a:p>
        </p:txBody>
      </p:sp>
    </p:spTree>
    <p:extLst>
      <p:ext uri="{BB962C8B-B14F-4D97-AF65-F5344CB8AC3E}">
        <p14:creationId xmlns:p14="http://schemas.microsoft.com/office/powerpoint/2010/main" val="351671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33 0.02716 L 0.73142 -0.2571 " pathEditMode="relative" rAng="0" ptsTypes="AA">
                                      <p:cBhvr>
                                        <p:cTn id="10" dur="2000" fill="hold"/>
                                        <p:tgtEl>
                                          <p:spTgt spid="33"/>
                                        </p:tgtEl>
                                        <p:attrNameLst>
                                          <p:attrName>ppt_x</p:attrName>
                                          <p:attrName>ppt_y</p:attrName>
                                        </p:attrNameLst>
                                      </p:cBhvr>
                                      <p:rCtr x="36406" y="-142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a:t>More than f corruptions</a:t>
            </a:r>
          </a:p>
        </p:txBody>
      </p:sp>
      <p:pic>
        <p:nvPicPr>
          <p:cNvPr id="4" name="Picture 3">
            <a:extLst>
              <a:ext uri="{FF2B5EF4-FFF2-40B4-BE49-F238E27FC236}">
                <a16:creationId xmlns:a16="http://schemas.microsoft.com/office/drawing/2014/main" id="{B8E84D65-F99C-EE47-B54C-411784606CD6}"/>
              </a:ext>
            </a:extLst>
          </p:cNvPr>
          <p:cNvPicPr>
            <a:picLocks noChangeAspect="1"/>
          </p:cNvPicPr>
          <p:nvPr/>
        </p:nvPicPr>
        <p:blipFill>
          <a:blip r:embed="rId2"/>
          <a:stretch>
            <a:fillRect/>
          </a:stretch>
        </p:blipFill>
        <p:spPr>
          <a:xfrm>
            <a:off x="2640440" y="3834333"/>
            <a:ext cx="1184248" cy="1184248"/>
          </a:xfrm>
          <a:prstGeom prst="rect">
            <a:avLst/>
          </a:prstGeom>
        </p:spPr>
      </p:pic>
      <p:pic>
        <p:nvPicPr>
          <p:cNvPr id="5" name="Picture 4">
            <a:extLst>
              <a:ext uri="{FF2B5EF4-FFF2-40B4-BE49-F238E27FC236}">
                <a16:creationId xmlns:a16="http://schemas.microsoft.com/office/drawing/2014/main" id="{52118AE9-5940-2D4A-8A7C-384025BE7BA8}"/>
              </a:ext>
            </a:extLst>
          </p:cNvPr>
          <p:cNvPicPr>
            <a:picLocks noChangeAspect="1"/>
          </p:cNvPicPr>
          <p:nvPr/>
        </p:nvPicPr>
        <p:blipFill>
          <a:blip r:embed="rId2"/>
          <a:stretch>
            <a:fillRect/>
          </a:stretch>
        </p:blipFill>
        <p:spPr>
          <a:xfrm>
            <a:off x="2048316" y="2158906"/>
            <a:ext cx="1184248" cy="1184248"/>
          </a:xfrm>
          <a:prstGeom prst="rect">
            <a:avLst/>
          </a:prstGeom>
        </p:spPr>
      </p:pic>
      <p:pic>
        <p:nvPicPr>
          <p:cNvPr id="6" name="Picture 5">
            <a:extLst>
              <a:ext uri="{FF2B5EF4-FFF2-40B4-BE49-F238E27FC236}">
                <a16:creationId xmlns:a16="http://schemas.microsoft.com/office/drawing/2014/main" id="{AF934A2A-8313-294D-AC92-33A6B9621EA2}"/>
              </a:ext>
            </a:extLst>
          </p:cNvPr>
          <p:cNvPicPr>
            <a:picLocks noChangeAspect="1"/>
          </p:cNvPicPr>
          <p:nvPr/>
        </p:nvPicPr>
        <p:blipFill>
          <a:blip r:embed="rId2"/>
          <a:stretch>
            <a:fillRect/>
          </a:stretch>
        </p:blipFill>
        <p:spPr>
          <a:xfrm>
            <a:off x="5911435" y="2172466"/>
            <a:ext cx="1184248" cy="1184248"/>
          </a:xfrm>
          <a:prstGeom prst="rect">
            <a:avLst/>
          </a:prstGeom>
        </p:spPr>
      </p:pic>
      <p:pic>
        <p:nvPicPr>
          <p:cNvPr id="7" name="Picture 6">
            <a:extLst>
              <a:ext uri="{FF2B5EF4-FFF2-40B4-BE49-F238E27FC236}">
                <a16:creationId xmlns:a16="http://schemas.microsoft.com/office/drawing/2014/main" id="{9DF84C4A-6B28-104A-B5F1-97EEC93C50A1}"/>
              </a:ext>
            </a:extLst>
          </p:cNvPr>
          <p:cNvPicPr>
            <a:picLocks noChangeAspect="1"/>
          </p:cNvPicPr>
          <p:nvPr/>
        </p:nvPicPr>
        <p:blipFill>
          <a:blip r:embed="rId2"/>
          <a:stretch>
            <a:fillRect/>
          </a:stretch>
        </p:blipFill>
        <p:spPr>
          <a:xfrm>
            <a:off x="5319310" y="3834333"/>
            <a:ext cx="1184248" cy="1184248"/>
          </a:xfrm>
          <a:prstGeom prst="rect">
            <a:avLst/>
          </a:prstGeom>
        </p:spPr>
      </p:pic>
      <p:pic>
        <p:nvPicPr>
          <p:cNvPr id="8" name="Picture 7" descr="A person wearing a costume&#10;&#10;Description automatically generated">
            <a:extLst>
              <a:ext uri="{FF2B5EF4-FFF2-40B4-BE49-F238E27FC236}">
                <a16:creationId xmlns:a16="http://schemas.microsoft.com/office/drawing/2014/main" id="{C67FB4D0-D86F-0C4B-A956-A7E857044873}"/>
              </a:ext>
            </a:extLst>
          </p:cNvPr>
          <p:cNvPicPr>
            <a:picLocks noChangeAspect="1"/>
          </p:cNvPicPr>
          <p:nvPr/>
        </p:nvPicPr>
        <p:blipFill>
          <a:blip r:embed="rId3"/>
          <a:stretch>
            <a:fillRect/>
          </a:stretch>
        </p:blipFill>
        <p:spPr>
          <a:xfrm>
            <a:off x="4075248" y="1119295"/>
            <a:ext cx="993503" cy="1461479"/>
          </a:xfrm>
          <a:prstGeom prst="rect">
            <a:avLst/>
          </a:prstGeom>
        </p:spPr>
      </p:pic>
      <p:pic>
        <p:nvPicPr>
          <p:cNvPr id="23" name="Shape 1084">
            <a:extLst>
              <a:ext uri="{FF2B5EF4-FFF2-40B4-BE49-F238E27FC236}">
                <a16:creationId xmlns:a16="http://schemas.microsoft.com/office/drawing/2014/main" id="{FC2933FC-74DB-7D4F-A820-9BE7CD094038}"/>
              </a:ext>
            </a:extLst>
          </p:cNvPr>
          <p:cNvPicPr preferRelativeResize="0">
            <a:picLocks noChangeAspect="1"/>
          </p:cNvPicPr>
          <p:nvPr/>
        </p:nvPicPr>
        <p:blipFill rotWithShape="1">
          <a:blip r:embed="rId4">
            <a:alphaModFix/>
          </a:blip>
          <a:srcRect r="75883"/>
          <a:stretch/>
        </p:blipFill>
        <p:spPr>
          <a:xfrm>
            <a:off x="2366583" y="1790389"/>
            <a:ext cx="211261" cy="1005840"/>
          </a:xfrm>
          <a:prstGeom prst="rect">
            <a:avLst/>
          </a:prstGeom>
          <a:noFill/>
          <a:ln>
            <a:noFill/>
          </a:ln>
        </p:spPr>
      </p:pic>
      <p:pic>
        <p:nvPicPr>
          <p:cNvPr id="24" name="Shape 1084">
            <a:extLst>
              <a:ext uri="{FF2B5EF4-FFF2-40B4-BE49-F238E27FC236}">
                <a16:creationId xmlns:a16="http://schemas.microsoft.com/office/drawing/2014/main" id="{3E2F9145-E29A-B649-8E1D-5AE5B145D14C}"/>
              </a:ext>
            </a:extLst>
          </p:cNvPr>
          <p:cNvPicPr preferRelativeResize="0">
            <a:picLocks noChangeAspect="1"/>
          </p:cNvPicPr>
          <p:nvPr/>
        </p:nvPicPr>
        <p:blipFill rotWithShape="1">
          <a:blip r:embed="rId4">
            <a:alphaModFix/>
          </a:blip>
          <a:srcRect r="75883"/>
          <a:stretch/>
        </p:blipFill>
        <p:spPr>
          <a:xfrm flipH="1">
            <a:off x="2685700" y="1790389"/>
            <a:ext cx="207504" cy="1005840"/>
          </a:xfrm>
          <a:prstGeom prst="rect">
            <a:avLst/>
          </a:prstGeom>
          <a:noFill/>
          <a:ln>
            <a:noFill/>
          </a:ln>
        </p:spPr>
      </p:pic>
      <p:pic>
        <p:nvPicPr>
          <p:cNvPr id="25" name="Shape 1084">
            <a:extLst>
              <a:ext uri="{FF2B5EF4-FFF2-40B4-BE49-F238E27FC236}">
                <a16:creationId xmlns:a16="http://schemas.microsoft.com/office/drawing/2014/main" id="{D008CCA5-1BDE-E143-970F-7BC43705F58E}"/>
              </a:ext>
            </a:extLst>
          </p:cNvPr>
          <p:cNvPicPr preferRelativeResize="0">
            <a:picLocks noChangeAspect="1"/>
          </p:cNvPicPr>
          <p:nvPr/>
        </p:nvPicPr>
        <p:blipFill rotWithShape="1">
          <a:blip r:embed="rId4">
            <a:alphaModFix/>
          </a:blip>
          <a:srcRect r="75883"/>
          <a:stretch/>
        </p:blipFill>
        <p:spPr>
          <a:xfrm>
            <a:off x="2924358" y="3501768"/>
            <a:ext cx="211261" cy="1005840"/>
          </a:xfrm>
          <a:prstGeom prst="rect">
            <a:avLst/>
          </a:prstGeom>
          <a:noFill/>
          <a:ln>
            <a:noFill/>
          </a:ln>
        </p:spPr>
      </p:pic>
      <p:pic>
        <p:nvPicPr>
          <p:cNvPr id="26" name="Shape 1084">
            <a:extLst>
              <a:ext uri="{FF2B5EF4-FFF2-40B4-BE49-F238E27FC236}">
                <a16:creationId xmlns:a16="http://schemas.microsoft.com/office/drawing/2014/main" id="{BFDC043B-F8BA-A749-9397-0E8B0D456469}"/>
              </a:ext>
            </a:extLst>
          </p:cNvPr>
          <p:cNvPicPr preferRelativeResize="0">
            <a:picLocks noChangeAspect="1"/>
          </p:cNvPicPr>
          <p:nvPr/>
        </p:nvPicPr>
        <p:blipFill rotWithShape="1">
          <a:blip r:embed="rId4">
            <a:alphaModFix/>
          </a:blip>
          <a:srcRect r="75883"/>
          <a:stretch/>
        </p:blipFill>
        <p:spPr>
          <a:xfrm flipH="1">
            <a:off x="3256979" y="3480071"/>
            <a:ext cx="207504" cy="1005840"/>
          </a:xfrm>
          <a:prstGeom prst="rect">
            <a:avLst/>
          </a:prstGeom>
          <a:noFill/>
          <a:ln>
            <a:noFill/>
          </a:ln>
        </p:spPr>
      </p:pic>
      <p:sp>
        <p:nvSpPr>
          <p:cNvPr id="3" name="Rectangle 2">
            <a:extLst>
              <a:ext uri="{FF2B5EF4-FFF2-40B4-BE49-F238E27FC236}">
                <a16:creationId xmlns:a16="http://schemas.microsoft.com/office/drawing/2014/main" id="{FDF6D51D-FB75-AA4F-9F97-74EE63CCBA98}"/>
              </a:ext>
            </a:extLst>
          </p:cNvPr>
          <p:cNvSpPr/>
          <p:nvPr/>
        </p:nvSpPr>
        <p:spPr>
          <a:xfrm>
            <a:off x="543697" y="1186248"/>
            <a:ext cx="1335464" cy="7784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f=2</a:t>
            </a:r>
          </a:p>
          <a:p>
            <a:pPr algn="ctr"/>
            <a:r>
              <a:rPr lang="en-US" dirty="0"/>
              <a:t>r=3</a:t>
            </a:r>
          </a:p>
        </p:txBody>
      </p:sp>
      <p:sp>
        <p:nvSpPr>
          <p:cNvPr id="20" name="TextBox 19">
            <a:extLst>
              <a:ext uri="{FF2B5EF4-FFF2-40B4-BE49-F238E27FC236}">
                <a16:creationId xmlns:a16="http://schemas.microsoft.com/office/drawing/2014/main" id="{3B915B4A-5D8D-A24D-9F91-0332B7A0E569}"/>
              </a:ext>
            </a:extLst>
          </p:cNvPr>
          <p:cNvSpPr txBox="1"/>
          <p:nvPr/>
        </p:nvSpPr>
        <p:spPr>
          <a:xfrm>
            <a:off x="2191243" y="3388688"/>
            <a:ext cx="1097900" cy="400110"/>
          </a:xfrm>
          <a:prstGeom prst="rect">
            <a:avLst/>
          </a:prstGeom>
          <a:noFill/>
        </p:spPr>
        <p:txBody>
          <a:bodyPr wrap="square" rtlCol="0">
            <a:spAutoFit/>
          </a:bodyPr>
          <a:lstStyle/>
          <a:p>
            <a:r>
              <a:rPr lang="en-US" sz="2000" dirty="0">
                <a:latin typeface="+mn-lt"/>
              </a:rPr>
              <a:t>Brutus</a:t>
            </a:r>
          </a:p>
        </p:txBody>
      </p:sp>
      <p:sp>
        <p:nvSpPr>
          <p:cNvPr id="21" name="TextBox 20">
            <a:extLst>
              <a:ext uri="{FF2B5EF4-FFF2-40B4-BE49-F238E27FC236}">
                <a16:creationId xmlns:a16="http://schemas.microsoft.com/office/drawing/2014/main" id="{D60F5067-10F9-0042-B71E-4BB94DF32011}"/>
              </a:ext>
            </a:extLst>
          </p:cNvPr>
          <p:cNvSpPr txBox="1"/>
          <p:nvPr/>
        </p:nvSpPr>
        <p:spPr>
          <a:xfrm>
            <a:off x="1879161" y="4775505"/>
            <a:ext cx="1377818" cy="400110"/>
          </a:xfrm>
          <a:prstGeom prst="rect">
            <a:avLst/>
          </a:prstGeom>
          <a:noFill/>
        </p:spPr>
        <p:txBody>
          <a:bodyPr wrap="square" rtlCol="0">
            <a:spAutoFit/>
          </a:bodyPr>
          <a:lstStyle/>
          <a:p>
            <a:r>
              <a:rPr lang="en-US" sz="2000" dirty="0" err="1">
                <a:latin typeface="+mn-lt"/>
              </a:rPr>
              <a:t>Pompeius</a:t>
            </a:r>
            <a:endParaRPr lang="en-US" sz="2000" dirty="0">
              <a:latin typeface="+mn-lt"/>
            </a:endParaRPr>
          </a:p>
        </p:txBody>
      </p:sp>
      <p:sp>
        <p:nvSpPr>
          <p:cNvPr id="28" name="TextBox 27">
            <a:extLst>
              <a:ext uri="{FF2B5EF4-FFF2-40B4-BE49-F238E27FC236}">
                <a16:creationId xmlns:a16="http://schemas.microsoft.com/office/drawing/2014/main" id="{82570615-AFC8-5D41-BA0F-9693F71D3BC6}"/>
              </a:ext>
            </a:extLst>
          </p:cNvPr>
          <p:cNvSpPr txBox="1"/>
          <p:nvPr/>
        </p:nvSpPr>
        <p:spPr>
          <a:xfrm>
            <a:off x="4630401" y="4818526"/>
            <a:ext cx="1377818" cy="400110"/>
          </a:xfrm>
          <a:prstGeom prst="rect">
            <a:avLst/>
          </a:prstGeom>
          <a:noFill/>
        </p:spPr>
        <p:txBody>
          <a:bodyPr wrap="square" rtlCol="0">
            <a:spAutoFit/>
          </a:bodyPr>
          <a:lstStyle/>
          <a:p>
            <a:r>
              <a:rPr lang="en-US" sz="2000" dirty="0">
                <a:latin typeface="+mn-lt"/>
              </a:rPr>
              <a:t>Augustus</a:t>
            </a:r>
          </a:p>
        </p:txBody>
      </p:sp>
      <p:sp>
        <p:nvSpPr>
          <p:cNvPr id="30" name="TextBox 29">
            <a:extLst>
              <a:ext uri="{FF2B5EF4-FFF2-40B4-BE49-F238E27FC236}">
                <a16:creationId xmlns:a16="http://schemas.microsoft.com/office/drawing/2014/main" id="{EB082269-0D01-4A4D-AA06-4985EDB2F538}"/>
              </a:ext>
            </a:extLst>
          </p:cNvPr>
          <p:cNvSpPr txBox="1"/>
          <p:nvPr/>
        </p:nvSpPr>
        <p:spPr>
          <a:xfrm>
            <a:off x="5679519" y="3295532"/>
            <a:ext cx="1835019" cy="400110"/>
          </a:xfrm>
          <a:prstGeom prst="rect">
            <a:avLst/>
          </a:prstGeom>
          <a:noFill/>
        </p:spPr>
        <p:txBody>
          <a:bodyPr wrap="square" rtlCol="0">
            <a:spAutoFit/>
          </a:bodyPr>
          <a:lstStyle/>
          <a:p>
            <a:r>
              <a:rPr lang="en-US" sz="2000" dirty="0">
                <a:latin typeface="+mn-lt"/>
              </a:rPr>
              <a:t>Marc Anthony</a:t>
            </a:r>
          </a:p>
        </p:txBody>
      </p:sp>
      <p:pic>
        <p:nvPicPr>
          <p:cNvPr id="31" name="Shape 1084">
            <a:extLst>
              <a:ext uri="{FF2B5EF4-FFF2-40B4-BE49-F238E27FC236}">
                <a16:creationId xmlns:a16="http://schemas.microsoft.com/office/drawing/2014/main" id="{219F1D65-DF47-2F4B-99B6-7F99853255CA}"/>
              </a:ext>
            </a:extLst>
          </p:cNvPr>
          <p:cNvPicPr preferRelativeResize="0">
            <a:picLocks noChangeAspect="1"/>
          </p:cNvPicPr>
          <p:nvPr/>
        </p:nvPicPr>
        <p:blipFill rotWithShape="1">
          <a:blip r:embed="rId4">
            <a:alphaModFix/>
          </a:blip>
          <a:srcRect r="75883"/>
          <a:stretch/>
        </p:blipFill>
        <p:spPr>
          <a:xfrm>
            <a:off x="4329526" y="609025"/>
            <a:ext cx="242473" cy="1154444"/>
          </a:xfrm>
          <a:prstGeom prst="rect">
            <a:avLst/>
          </a:prstGeom>
          <a:noFill/>
          <a:ln>
            <a:noFill/>
          </a:ln>
        </p:spPr>
      </p:pic>
      <p:pic>
        <p:nvPicPr>
          <p:cNvPr id="32" name="Shape 1084">
            <a:extLst>
              <a:ext uri="{FF2B5EF4-FFF2-40B4-BE49-F238E27FC236}">
                <a16:creationId xmlns:a16="http://schemas.microsoft.com/office/drawing/2014/main" id="{85964B1B-CBF6-414B-8CD1-2DA27655AB40}"/>
              </a:ext>
            </a:extLst>
          </p:cNvPr>
          <p:cNvPicPr preferRelativeResize="0">
            <a:picLocks noChangeAspect="1"/>
          </p:cNvPicPr>
          <p:nvPr/>
        </p:nvPicPr>
        <p:blipFill rotWithShape="1">
          <a:blip r:embed="rId4">
            <a:alphaModFix/>
          </a:blip>
          <a:srcRect r="75883"/>
          <a:stretch/>
        </p:blipFill>
        <p:spPr>
          <a:xfrm flipH="1">
            <a:off x="4686765" y="597308"/>
            <a:ext cx="238161" cy="1154445"/>
          </a:xfrm>
          <a:prstGeom prst="rect">
            <a:avLst/>
          </a:prstGeom>
          <a:noFill/>
          <a:ln>
            <a:noFill/>
          </a:ln>
        </p:spPr>
      </p:pic>
      <p:sp>
        <p:nvSpPr>
          <p:cNvPr id="33" name="TextBox 32">
            <a:extLst>
              <a:ext uri="{FF2B5EF4-FFF2-40B4-BE49-F238E27FC236}">
                <a16:creationId xmlns:a16="http://schemas.microsoft.com/office/drawing/2014/main" id="{93CA474F-5777-3841-A919-41B841636F19}"/>
              </a:ext>
            </a:extLst>
          </p:cNvPr>
          <p:cNvSpPr txBox="1"/>
          <p:nvPr/>
        </p:nvSpPr>
        <p:spPr>
          <a:xfrm>
            <a:off x="6597028" y="2228295"/>
            <a:ext cx="3280991" cy="461665"/>
          </a:xfrm>
          <a:prstGeom prst="rect">
            <a:avLst/>
          </a:prstGeom>
          <a:noFill/>
        </p:spPr>
        <p:txBody>
          <a:bodyPr wrap="square" rtlCol="0">
            <a:spAutoFit/>
          </a:bodyPr>
          <a:lstStyle/>
          <a:p>
            <a:r>
              <a:rPr lang="en-US" dirty="0"/>
              <a:t>0</a:t>
            </a:r>
            <a:r>
              <a:rPr lang="en-US" baseline="-25000" dirty="0">
                <a:latin typeface="Bradley Hand" pitchFamily="2" charset="77"/>
              </a:rPr>
              <a:t>Caesar,Brutus,Pompeius</a:t>
            </a:r>
            <a:endParaRPr lang="en-US" dirty="0"/>
          </a:p>
        </p:txBody>
      </p:sp>
      <p:sp>
        <p:nvSpPr>
          <p:cNvPr id="9" name="Rectangular Callout 8">
            <a:extLst>
              <a:ext uri="{FF2B5EF4-FFF2-40B4-BE49-F238E27FC236}">
                <a16:creationId xmlns:a16="http://schemas.microsoft.com/office/drawing/2014/main" id="{F57C8C8D-22F1-084C-8AEA-A103C0D7F75E}"/>
              </a:ext>
            </a:extLst>
          </p:cNvPr>
          <p:cNvSpPr/>
          <p:nvPr/>
        </p:nvSpPr>
        <p:spPr>
          <a:xfrm>
            <a:off x="4128819" y="3388688"/>
            <a:ext cx="1190492" cy="837323"/>
          </a:xfrm>
          <a:prstGeom prst="wedgeRectCallout">
            <a:avLst>
              <a:gd name="adj1" fmla="val 78811"/>
              <a:gd name="adj2" fmla="val 447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a:t>
            </a:r>
          </a:p>
        </p:txBody>
      </p:sp>
      <p:sp>
        <p:nvSpPr>
          <p:cNvPr id="27" name="Rectangular Callout 26">
            <a:extLst>
              <a:ext uri="{FF2B5EF4-FFF2-40B4-BE49-F238E27FC236}">
                <a16:creationId xmlns:a16="http://schemas.microsoft.com/office/drawing/2014/main" id="{3A1696A0-C671-B247-B212-11FA7F6E866E}"/>
              </a:ext>
            </a:extLst>
          </p:cNvPr>
          <p:cNvSpPr/>
          <p:nvPr/>
        </p:nvSpPr>
        <p:spPr>
          <a:xfrm>
            <a:off x="5084272" y="1308247"/>
            <a:ext cx="1365897" cy="837323"/>
          </a:xfrm>
          <a:prstGeom prst="wedgeRectCallout">
            <a:avLst>
              <a:gd name="adj1" fmla="val 38353"/>
              <a:gd name="adj2" fmla="val 876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Confused</a:t>
            </a:r>
          </a:p>
        </p:txBody>
      </p:sp>
      <p:sp>
        <p:nvSpPr>
          <p:cNvPr id="29" name="TextBox 28">
            <a:extLst>
              <a:ext uri="{FF2B5EF4-FFF2-40B4-BE49-F238E27FC236}">
                <a16:creationId xmlns:a16="http://schemas.microsoft.com/office/drawing/2014/main" id="{A98596E5-3509-5A46-BD38-763F1C3F3389}"/>
              </a:ext>
            </a:extLst>
          </p:cNvPr>
          <p:cNvSpPr txBox="1"/>
          <p:nvPr/>
        </p:nvSpPr>
        <p:spPr>
          <a:xfrm>
            <a:off x="6904633" y="3000447"/>
            <a:ext cx="1835019" cy="461665"/>
          </a:xfrm>
          <a:prstGeom prst="rect">
            <a:avLst/>
          </a:prstGeom>
          <a:noFill/>
        </p:spPr>
        <p:txBody>
          <a:bodyPr wrap="square" rtlCol="0">
            <a:spAutoFit/>
          </a:bodyPr>
          <a:lstStyle/>
          <a:p>
            <a:r>
              <a:rPr lang="en-US" dirty="0"/>
              <a:t>1</a:t>
            </a:r>
            <a:r>
              <a:rPr lang="en-US" baseline="-25000" dirty="0">
                <a:latin typeface="Bradley Hand" pitchFamily="2" charset="77"/>
              </a:rPr>
              <a:t>Caesar,Aug, MA</a:t>
            </a:r>
            <a:endParaRPr lang="en-US" dirty="0"/>
          </a:p>
        </p:txBody>
      </p:sp>
      <p:sp>
        <p:nvSpPr>
          <p:cNvPr id="34" name="TextBox 33">
            <a:extLst>
              <a:ext uri="{FF2B5EF4-FFF2-40B4-BE49-F238E27FC236}">
                <a16:creationId xmlns:a16="http://schemas.microsoft.com/office/drawing/2014/main" id="{A7D84DC2-4865-AA48-83E0-D6658799E15C}"/>
              </a:ext>
            </a:extLst>
          </p:cNvPr>
          <p:cNvSpPr txBox="1"/>
          <p:nvPr/>
        </p:nvSpPr>
        <p:spPr>
          <a:xfrm>
            <a:off x="6231106" y="4583812"/>
            <a:ext cx="1835018" cy="461665"/>
          </a:xfrm>
          <a:prstGeom prst="rect">
            <a:avLst/>
          </a:prstGeom>
          <a:noFill/>
        </p:spPr>
        <p:txBody>
          <a:bodyPr wrap="square" rtlCol="0">
            <a:spAutoFit/>
          </a:bodyPr>
          <a:lstStyle/>
          <a:p>
            <a:pPr algn="l"/>
            <a:r>
              <a:rPr lang="en-US" dirty="0">
                <a:latin typeface="+mn-lt"/>
              </a:rPr>
              <a:t>1</a:t>
            </a:r>
            <a:r>
              <a:rPr lang="en-US" baseline="-25000" dirty="0">
                <a:latin typeface="Bradley Hand" pitchFamily="2" charset="77"/>
              </a:rPr>
              <a:t>Caesar, </a:t>
            </a:r>
            <a:r>
              <a:rPr lang="en-US" baseline="-25000" dirty="0" err="1">
                <a:latin typeface="Bradley Hand" pitchFamily="2" charset="77"/>
              </a:rPr>
              <a:t>MA,Aug</a:t>
            </a:r>
            <a:endParaRPr lang="en-US" dirty="0">
              <a:latin typeface="+mn-lt"/>
            </a:endParaRPr>
          </a:p>
        </p:txBody>
      </p:sp>
    </p:spTree>
    <p:extLst>
      <p:ext uri="{BB962C8B-B14F-4D97-AF65-F5344CB8AC3E}">
        <p14:creationId xmlns:p14="http://schemas.microsoft.com/office/powerpoint/2010/main" val="42672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ED09-F440-3F4E-A4DF-AC4CC6EDE12D}"/>
              </a:ext>
            </a:extLst>
          </p:cNvPr>
          <p:cNvSpPr>
            <a:spLocks noGrp="1"/>
          </p:cNvSpPr>
          <p:nvPr>
            <p:ph type="title"/>
          </p:nvPr>
        </p:nvSpPr>
        <p:spPr/>
        <p:txBody>
          <a:bodyPr>
            <a:normAutofit fontScale="90000"/>
          </a:bodyPr>
          <a:lstStyle/>
          <a:p>
            <a:r>
              <a:rPr lang="en-US" dirty="0"/>
              <a:t>What You Learnt Last Week</a:t>
            </a:r>
          </a:p>
        </p:txBody>
      </p:sp>
      <p:sp>
        <p:nvSpPr>
          <p:cNvPr id="3" name="Content Placeholder 2">
            <a:extLst>
              <a:ext uri="{FF2B5EF4-FFF2-40B4-BE49-F238E27FC236}">
                <a16:creationId xmlns:a16="http://schemas.microsoft.com/office/drawing/2014/main" id="{C83DB0BC-4025-3645-A70A-64F783718F68}"/>
              </a:ext>
            </a:extLst>
          </p:cNvPr>
          <p:cNvSpPr>
            <a:spLocks noGrp="1"/>
          </p:cNvSpPr>
          <p:nvPr>
            <p:ph idx="1"/>
          </p:nvPr>
        </p:nvSpPr>
        <p:spPr/>
        <p:txBody>
          <a:bodyPr/>
          <a:lstStyle/>
          <a:p>
            <a:pPr marL="0" indent="0">
              <a:buNone/>
            </a:pPr>
            <a:r>
              <a:rPr lang="en-US" dirty="0"/>
              <a:t>The Mechanics of Bitcoin Transactions</a:t>
            </a:r>
          </a:p>
          <a:p>
            <a:r>
              <a:rPr lang="en-US" dirty="0"/>
              <a:t>Overview of Consensus Layer</a:t>
            </a:r>
          </a:p>
          <a:p>
            <a:r>
              <a:rPr lang="en-US" dirty="0"/>
              <a:t>Bitcoin’s Blockchain</a:t>
            </a:r>
          </a:p>
          <a:p>
            <a:r>
              <a:rPr lang="en-US" dirty="0"/>
              <a:t>Bitcoin’s Transactions</a:t>
            </a:r>
          </a:p>
          <a:p>
            <a:r>
              <a:rPr lang="en-US" dirty="0"/>
              <a:t>Bitcoin’s Script</a:t>
            </a:r>
          </a:p>
          <a:p>
            <a:r>
              <a:rPr lang="en-US" dirty="0"/>
              <a:t>Managing Crypto Assets (Wallet)</a:t>
            </a:r>
          </a:p>
          <a:p>
            <a:endParaRPr lang="en-US" dirty="0"/>
          </a:p>
        </p:txBody>
      </p:sp>
    </p:spTree>
    <p:extLst>
      <p:ext uri="{BB962C8B-B14F-4D97-AF65-F5344CB8AC3E}">
        <p14:creationId xmlns:p14="http://schemas.microsoft.com/office/powerpoint/2010/main" val="74946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err="1"/>
              <a:t>Dolev</a:t>
            </a:r>
            <a:r>
              <a:rPr lang="en-US" dirty="0"/>
              <a:t> Strong Analysis</a:t>
            </a:r>
          </a:p>
        </p:txBody>
      </p:sp>
      <p:sp>
        <p:nvSpPr>
          <p:cNvPr id="19" name="Content Placeholder 19">
            <a:extLst>
              <a:ext uri="{FF2B5EF4-FFF2-40B4-BE49-F238E27FC236}">
                <a16:creationId xmlns:a16="http://schemas.microsoft.com/office/drawing/2014/main" id="{2463BEE8-5C11-EE4A-AE91-9134F1DC0E6C}"/>
              </a:ext>
            </a:extLst>
          </p:cNvPr>
          <p:cNvSpPr>
            <a:spLocks noGrp="1"/>
          </p:cNvSpPr>
          <p:nvPr>
            <p:ph idx="1"/>
          </p:nvPr>
        </p:nvSpPr>
        <p:spPr>
          <a:xfrm>
            <a:off x="1181026" y="980083"/>
            <a:ext cx="2859633" cy="788883"/>
          </a:xfrm>
        </p:spPr>
        <p:txBody>
          <a:bodyPr>
            <a:normAutofit/>
          </a:bodyPr>
          <a:lstStyle/>
          <a:p>
            <a:pPr marL="0" indent="0">
              <a:buNone/>
            </a:pPr>
            <a:r>
              <a:rPr lang="en-US" dirty="0"/>
              <a:t>Why f+1 rounds?</a:t>
            </a:r>
          </a:p>
        </p:txBody>
      </p:sp>
      <p:sp>
        <p:nvSpPr>
          <p:cNvPr id="20" name="Content Placeholder 19">
            <a:extLst>
              <a:ext uri="{FF2B5EF4-FFF2-40B4-BE49-F238E27FC236}">
                <a16:creationId xmlns:a16="http://schemas.microsoft.com/office/drawing/2014/main" id="{23861135-8CF9-FE47-A9B2-7F76AB000F5F}"/>
              </a:ext>
            </a:extLst>
          </p:cNvPr>
          <p:cNvSpPr txBox="1">
            <a:spLocks/>
          </p:cNvSpPr>
          <p:nvPr/>
        </p:nvSpPr>
        <p:spPr bwMode="auto">
          <a:xfrm>
            <a:off x="5103341" y="980083"/>
            <a:ext cx="2859633" cy="788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10000"/>
          </a:bodyPr>
          <a:lst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solidFill>
                  <a:srgbClr val="FF0000"/>
                </a:solidFill>
              </a:rPr>
              <a:t>f corrupt nodes can confuse honest node</a:t>
            </a:r>
          </a:p>
        </p:txBody>
      </p:sp>
      <p:sp>
        <p:nvSpPr>
          <p:cNvPr id="21" name="Content Placeholder 19">
            <a:extLst>
              <a:ext uri="{FF2B5EF4-FFF2-40B4-BE49-F238E27FC236}">
                <a16:creationId xmlns:a16="http://schemas.microsoft.com/office/drawing/2014/main" id="{2C7B83EC-6C24-9548-869C-64182AE411FD}"/>
              </a:ext>
            </a:extLst>
          </p:cNvPr>
          <p:cNvSpPr txBox="1">
            <a:spLocks/>
          </p:cNvSpPr>
          <p:nvPr/>
        </p:nvSpPr>
        <p:spPr bwMode="auto">
          <a:xfrm>
            <a:off x="1181026" y="1842345"/>
            <a:ext cx="2859633" cy="788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Validity?</a:t>
            </a:r>
          </a:p>
        </p:txBody>
      </p:sp>
      <mc:AlternateContent xmlns:mc="http://schemas.openxmlformats.org/markup-compatibility/2006" xmlns:a14="http://schemas.microsoft.com/office/drawing/2010/main">
        <mc:Choice Requires="a14">
          <p:sp>
            <p:nvSpPr>
              <p:cNvPr id="22" name="Content Placeholder 19">
                <a:extLst>
                  <a:ext uri="{FF2B5EF4-FFF2-40B4-BE49-F238E27FC236}">
                    <a16:creationId xmlns:a16="http://schemas.microsoft.com/office/drawing/2014/main" id="{537862EA-121C-B047-8E99-656C94C413B1}"/>
                  </a:ext>
                </a:extLst>
              </p:cNvPr>
              <p:cNvSpPr txBox="1">
                <a:spLocks/>
              </p:cNvSpPr>
              <p:nvPr/>
            </p:nvSpPr>
            <p:spPr bwMode="auto">
              <a:xfrm>
                <a:off x="5103340" y="1842345"/>
                <a:ext cx="3435179" cy="9502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10000"/>
              </a:bodyPr>
              <a:lst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FF0000"/>
                    </a:solidFill>
                  </a:rPr>
                  <a:t>Honest nodes only update set </a:t>
                </a:r>
                <a14:m>
                  <m:oMath xmlns:m="http://schemas.openxmlformats.org/officeDocument/2006/math">
                    <m:r>
                      <a:rPr lang="en-US" i="1" dirty="0" smtClean="0">
                        <a:solidFill>
                          <a:srgbClr val="FF0000"/>
                        </a:solidFill>
                        <a:latin typeface="Cambria Math" panose="02040503050406030204" pitchFamily="18" charset="0"/>
                      </a:rPr>
                      <m:t>𝑆</m:t>
                    </m:r>
                  </m:oMath>
                </a14:m>
                <a:r>
                  <a:rPr lang="en-US" dirty="0">
                    <a:solidFill>
                      <a:srgbClr val="FF0000"/>
                    </a:solidFill>
                  </a:rPr>
                  <a:t> if signed by leader</a:t>
                </a:r>
              </a:p>
            </p:txBody>
          </p:sp>
        </mc:Choice>
        <mc:Fallback xmlns="">
          <p:sp>
            <p:nvSpPr>
              <p:cNvPr id="22" name="Content Placeholder 19">
                <a:extLst>
                  <a:ext uri="{FF2B5EF4-FFF2-40B4-BE49-F238E27FC236}">
                    <a16:creationId xmlns:a16="http://schemas.microsoft.com/office/drawing/2014/main" id="{537862EA-121C-B047-8E99-656C94C413B1}"/>
                  </a:ext>
                </a:extLst>
              </p:cNvPr>
              <p:cNvSpPr txBox="1">
                <a:spLocks noRot="1" noChangeAspect="1" noMove="1" noResize="1" noEditPoints="1" noAdjustHandles="1" noChangeArrowheads="1" noChangeShapeType="1" noTextEdit="1"/>
              </p:cNvSpPr>
              <p:nvPr/>
            </p:nvSpPr>
            <p:spPr bwMode="auto">
              <a:xfrm>
                <a:off x="5103340" y="1842345"/>
                <a:ext cx="3435179" cy="950282"/>
              </a:xfrm>
              <a:prstGeom prst="rect">
                <a:avLst/>
              </a:prstGeom>
              <a:blipFill>
                <a:blip r:embed="rId2"/>
                <a:stretch>
                  <a:fillRect l="-2583" t="-6667" r="-4428"/>
                </a:stretch>
              </a:blipFill>
              <a:ln w="9525">
                <a:noFill/>
                <a:miter lim="800000"/>
                <a:headEnd/>
                <a:tailEnd/>
              </a:ln>
            </p:spPr>
            <p:txBody>
              <a:bodyPr/>
              <a:lstStyle/>
              <a:p>
                <a:r>
                  <a:rPr lang="en-US">
                    <a:noFill/>
                  </a:rPr>
                  <a:t> </a:t>
                </a:r>
              </a:p>
            </p:txBody>
          </p:sp>
        </mc:Fallback>
      </mc:AlternateContent>
      <p:sp>
        <p:nvSpPr>
          <p:cNvPr id="23" name="Content Placeholder 19">
            <a:extLst>
              <a:ext uri="{FF2B5EF4-FFF2-40B4-BE49-F238E27FC236}">
                <a16:creationId xmlns:a16="http://schemas.microsoft.com/office/drawing/2014/main" id="{62B73777-FF89-6E4D-B36A-09D84A71AE0B}"/>
              </a:ext>
            </a:extLst>
          </p:cNvPr>
          <p:cNvSpPr txBox="1">
            <a:spLocks/>
          </p:cNvSpPr>
          <p:nvPr/>
        </p:nvSpPr>
        <p:spPr bwMode="auto">
          <a:xfrm>
            <a:off x="1181025" y="2571750"/>
            <a:ext cx="2859633" cy="4942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Consistency?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2AB9B0-C40B-B643-9DEB-F98B56924F5C}"/>
                  </a:ext>
                </a:extLst>
              </p:cNvPr>
              <p:cNvSpPr txBox="1"/>
              <p:nvPr/>
            </p:nvSpPr>
            <p:spPr>
              <a:xfrm>
                <a:off x="1181025" y="3066020"/>
                <a:ext cx="7641699" cy="2308324"/>
              </a:xfrm>
              <a:prstGeom prst="rect">
                <a:avLst/>
              </a:prstGeom>
              <a:noFill/>
            </p:spPr>
            <p:txBody>
              <a:bodyPr wrap="square" rtlCol="0">
                <a:spAutoFit/>
              </a:bodyPr>
              <a:lstStyle/>
              <a:p>
                <a:pPr marL="457200" indent="-457200">
                  <a:buFont typeface="+mj-lt"/>
                  <a:buAutoNum type="arabicPeriod"/>
                </a:pPr>
                <a:r>
                  <a:rPr lang="en-US" dirty="0">
                    <a:latin typeface="+mn-lt"/>
                  </a:rPr>
                  <a:t>If honest node has </a:t>
                </a:r>
                <a14:m>
                  <m:oMath xmlns:m="http://schemas.openxmlformats.org/officeDocument/2006/math">
                    <m:r>
                      <m:rPr>
                        <m:sty m:val="p"/>
                      </m:rPr>
                      <a:rPr lang="en-US" b="0" i="0" smtClean="0">
                        <a:latin typeface="Cambria Math" panose="02040503050406030204" pitchFamily="18" charset="0"/>
                      </a:rPr>
                      <m:t>m</m:t>
                    </m:r>
                    <m:r>
                      <a:rPr lang="en-US" b="0" i="1" smtClean="0">
                        <a:latin typeface="Cambria Math" panose="02040503050406030204" pitchFamily="18" charset="0"/>
                      </a:rPr>
                      <m:t>∈</m:t>
                    </m:r>
                    <m:r>
                      <a:rPr lang="en-US" b="0" i="1" smtClean="0">
                        <a:latin typeface="Cambria Math" panose="02040503050406030204" pitchFamily="18" charset="0"/>
                      </a:rPr>
                      <m:t>𝑆</m:t>
                    </m:r>
                  </m:oMath>
                </a14:m>
                <a:r>
                  <a:rPr lang="en-US" dirty="0">
                    <a:latin typeface="+mn-lt"/>
                  </a:rPr>
                  <a:t> at round </a:t>
                </a:r>
                <a14:m>
                  <m:oMath xmlns:m="http://schemas.openxmlformats.org/officeDocument/2006/math">
                    <m:r>
                      <a:rPr lang="en-US" i="1" dirty="0" smtClean="0">
                        <a:latin typeface="Cambria Math" panose="02040503050406030204" pitchFamily="18" charset="0"/>
                      </a:rPr>
                      <m:t>𝑟</m:t>
                    </m:r>
                    <m:r>
                      <a:rPr lang="en-US" b="0" i="1" dirty="0" smtClean="0">
                        <a:latin typeface="Cambria Math" panose="02040503050406030204" pitchFamily="18" charset="0"/>
                      </a:rPr>
                      <m:t>≤</m:t>
                    </m:r>
                    <m:r>
                      <a:rPr lang="en-US" b="0" i="1" dirty="0" smtClean="0">
                        <a:latin typeface="Cambria Math" panose="02040503050406030204" pitchFamily="18" charset="0"/>
                      </a:rPr>
                      <m:t>𝑓</m:t>
                    </m:r>
                  </m:oMath>
                </a14:m>
                <a:r>
                  <a:rPr lang="en-US" dirty="0">
                    <a:latin typeface="+mn-lt"/>
                  </a:rPr>
                  <a:t> then all other nodes will have </a:t>
                </a:r>
                <a14:m>
                  <m:oMath xmlns:m="http://schemas.openxmlformats.org/officeDocument/2006/math">
                    <m:r>
                      <m:rPr>
                        <m:sty m:val="p"/>
                      </m:rPr>
                      <a:rPr lang="en-US" b="0" i="0" smtClean="0">
                        <a:latin typeface="Cambria Math" panose="02040503050406030204" pitchFamily="18" charset="0"/>
                      </a:rPr>
                      <m:t>m</m:t>
                    </m:r>
                    <m:r>
                      <a:rPr lang="en-US" b="0" i="1" smtClean="0">
                        <a:latin typeface="Cambria Math" panose="02040503050406030204" pitchFamily="18" charset="0"/>
                      </a:rPr>
                      <m:t>∈</m:t>
                    </m:r>
                    <m:r>
                      <a:rPr lang="en-US" b="0" i="1" smtClean="0">
                        <a:latin typeface="Cambria Math" panose="02040503050406030204" pitchFamily="18" charset="0"/>
                      </a:rPr>
                      <m:t>𝑆</m:t>
                    </m:r>
                  </m:oMath>
                </a14:m>
                <a:r>
                  <a:rPr lang="en-US" dirty="0">
                    <a:latin typeface="+mn-lt"/>
                  </a:rPr>
                  <a:t> at </a:t>
                </a:r>
                <a14:m>
                  <m:oMath xmlns:m="http://schemas.openxmlformats.org/officeDocument/2006/math">
                    <m:r>
                      <a:rPr lang="en-US" i="1" dirty="0">
                        <a:latin typeface="Cambria Math" panose="02040503050406030204" pitchFamily="18" charset="0"/>
                      </a:rPr>
                      <m:t>𝑟</m:t>
                    </m:r>
                    <m:r>
                      <a:rPr lang="en-US" b="0" i="1" dirty="0" smtClean="0">
                        <a:latin typeface="Cambria Math" panose="02040503050406030204" pitchFamily="18" charset="0"/>
                      </a:rPr>
                      <m:t>+1</m:t>
                    </m:r>
                  </m:oMath>
                </a14:m>
                <a:endParaRPr lang="en-US" dirty="0">
                  <a:latin typeface="+mn-lt"/>
                </a:endParaRPr>
              </a:p>
              <a:p>
                <a:pPr marL="457200" indent="-457200">
                  <a:buFont typeface="+mj-lt"/>
                  <a:buAutoNum type="arabicPeriod"/>
                </a:pPr>
                <a:r>
                  <a:rPr lang="en-US" dirty="0">
                    <a:latin typeface="+mn-lt"/>
                  </a:rPr>
                  <a:t>If  honest node receives new </a:t>
                </a:r>
                <a:r>
                  <a:rPr lang="en-US" i="1" dirty="0">
                    <a:latin typeface="+mn-lt"/>
                  </a:rPr>
                  <a:t>m</a:t>
                </a:r>
                <a:r>
                  <a:rPr lang="en-US" dirty="0">
                    <a:latin typeface="+mn-lt"/>
                  </a:rPr>
                  <a:t> at </a:t>
                </a:r>
                <a:r>
                  <a:rPr lang="en-US" dirty="0"/>
                  <a:t>round </a:t>
                </a:r>
                <a14:m>
                  <m:oMath xmlns:m="http://schemas.openxmlformats.org/officeDocument/2006/math">
                    <m:r>
                      <m:rPr>
                        <m:sty m:val="p"/>
                      </m:rPr>
                      <a:rPr lang="en-US" b="0" i="0" dirty="0" smtClean="0">
                        <a:latin typeface="Cambria Math" panose="02040503050406030204" pitchFamily="18" charset="0"/>
                      </a:rPr>
                      <m:t>f</m:t>
                    </m:r>
                    <m:r>
                      <a:rPr lang="en-US" i="1" dirty="0">
                        <a:latin typeface="Cambria Math" panose="02040503050406030204" pitchFamily="18" charset="0"/>
                      </a:rPr>
                      <m:t>+</m:t>
                    </m:r>
                    <m:r>
                      <a:rPr lang="en-US" i="1" dirty="0">
                        <a:latin typeface="Cambria Math" panose="02040503050406030204" pitchFamily="18" charset="0"/>
                      </a:rPr>
                      <m:t>1</m:t>
                    </m:r>
                  </m:oMath>
                </a14:m>
                <a:r>
                  <a:rPr lang="en-US" dirty="0"/>
                  <a:t> then it must have received it from an honest node</a:t>
                </a:r>
              </a:p>
              <a:p>
                <a:pPr marL="457200" indent="-457200">
                  <a:buFont typeface="+mj-lt"/>
                  <a:buAutoNum type="arabicPeriod"/>
                </a:pPr>
                <a:r>
                  <a:rPr lang="en-US" dirty="0"/>
                  <a:t>-&gt; All honest nodes have identical </a:t>
                </a:r>
                <a14:m>
                  <m:oMath xmlns:m="http://schemas.openxmlformats.org/officeDocument/2006/math">
                    <m:r>
                      <a:rPr lang="en-US" i="1">
                        <a:latin typeface="Cambria Math" panose="02040503050406030204" pitchFamily="18" charset="0"/>
                      </a:rPr>
                      <m:t>𝑆</m:t>
                    </m:r>
                  </m:oMath>
                </a14:m>
                <a:r>
                  <a:rPr lang="en-US" dirty="0"/>
                  <a:t> </a:t>
                </a:r>
              </a:p>
              <a:p>
                <a:pPr marL="457200" indent="-457200">
                  <a:buFont typeface="+mj-lt"/>
                  <a:buAutoNum type="arabicPeriod"/>
                </a:pPr>
                <a:endParaRPr lang="en-US" dirty="0">
                  <a:latin typeface="+mn-lt"/>
                </a:endParaRPr>
              </a:p>
            </p:txBody>
          </p:sp>
        </mc:Choice>
        <mc:Fallback xmlns="">
          <p:sp>
            <p:nvSpPr>
              <p:cNvPr id="24" name="TextBox 23">
                <a:extLst>
                  <a:ext uri="{FF2B5EF4-FFF2-40B4-BE49-F238E27FC236}">
                    <a16:creationId xmlns:a16="http://schemas.microsoft.com/office/drawing/2014/main" id="{C92AB9B0-C40B-B643-9DEB-F98B56924F5C}"/>
                  </a:ext>
                </a:extLst>
              </p:cNvPr>
              <p:cNvSpPr txBox="1">
                <a:spLocks noRot="1" noChangeAspect="1" noMove="1" noResize="1" noEditPoints="1" noAdjustHandles="1" noChangeArrowheads="1" noChangeShapeType="1" noTextEdit="1"/>
              </p:cNvSpPr>
              <p:nvPr/>
            </p:nvSpPr>
            <p:spPr>
              <a:xfrm>
                <a:off x="1181025" y="3066020"/>
                <a:ext cx="7641699" cy="2308324"/>
              </a:xfrm>
              <a:prstGeom prst="rect">
                <a:avLst/>
              </a:prstGeom>
              <a:blipFill>
                <a:blip r:embed="rId3"/>
                <a:stretch>
                  <a:fillRect l="-1331" t="-2198"/>
                </a:stretch>
              </a:blipFill>
            </p:spPr>
            <p:txBody>
              <a:bodyPr/>
              <a:lstStyle/>
              <a:p>
                <a:r>
                  <a:rPr lang="en-US">
                    <a:noFill/>
                  </a:rPr>
                  <a:t> </a:t>
                </a:r>
              </a:p>
            </p:txBody>
          </p:sp>
        </mc:Fallback>
      </mc:AlternateContent>
    </p:spTree>
    <p:extLst>
      <p:ext uri="{BB962C8B-B14F-4D97-AF65-F5344CB8AC3E}">
        <p14:creationId xmlns:p14="http://schemas.microsoft.com/office/powerpoint/2010/main" val="403770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109D-5724-A246-83CA-6763FC9B7B39}"/>
              </a:ext>
            </a:extLst>
          </p:cNvPr>
          <p:cNvSpPr>
            <a:spLocks noGrp="1"/>
          </p:cNvSpPr>
          <p:nvPr>
            <p:ph type="title"/>
          </p:nvPr>
        </p:nvSpPr>
        <p:spPr/>
        <p:txBody>
          <a:bodyPr>
            <a:normAutofit fontScale="90000"/>
          </a:bodyPr>
          <a:lstStyle/>
          <a:p>
            <a:r>
              <a:rPr lang="en-US" dirty="0"/>
              <a:t>From Byzantine Consensus to Blockchains</a:t>
            </a:r>
          </a:p>
        </p:txBody>
      </p:sp>
      <p:grpSp>
        <p:nvGrpSpPr>
          <p:cNvPr id="4" name="Group 3">
            <a:extLst>
              <a:ext uri="{FF2B5EF4-FFF2-40B4-BE49-F238E27FC236}">
                <a16:creationId xmlns:a16="http://schemas.microsoft.com/office/drawing/2014/main" id="{3342E1C3-F77A-2F46-B704-6BC585ADF14B}"/>
              </a:ext>
            </a:extLst>
          </p:cNvPr>
          <p:cNvGrpSpPr>
            <a:grpSpLocks noChangeAspect="1"/>
          </p:cNvGrpSpPr>
          <p:nvPr/>
        </p:nvGrpSpPr>
        <p:grpSpPr>
          <a:xfrm>
            <a:off x="21913" y="1428750"/>
            <a:ext cx="2959075" cy="2286000"/>
            <a:chOff x="3626714" y="898952"/>
            <a:chExt cx="5174384" cy="3997412"/>
          </a:xfrm>
        </p:grpSpPr>
        <p:pic>
          <p:nvPicPr>
            <p:cNvPr id="5" name="Picture 4">
              <a:extLst>
                <a:ext uri="{FF2B5EF4-FFF2-40B4-BE49-F238E27FC236}">
                  <a16:creationId xmlns:a16="http://schemas.microsoft.com/office/drawing/2014/main" id="{DFF5603F-47B3-064A-A7CF-0F38F3AB37FB}"/>
                </a:ext>
              </a:extLst>
            </p:cNvPr>
            <p:cNvPicPr>
              <a:picLocks noChangeAspect="1"/>
            </p:cNvPicPr>
            <p:nvPr/>
          </p:nvPicPr>
          <p:blipFill>
            <a:blip r:embed="rId3"/>
            <a:stretch>
              <a:fillRect/>
            </a:stretch>
          </p:blipFill>
          <p:spPr>
            <a:xfrm>
              <a:off x="4233739" y="3682314"/>
              <a:ext cx="1214050" cy="1214050"/>
            </a:xfrm>
            <a:prstGeom prst="rect">
              <a:avLst/>
            </a:prstGeom>
          </p:spPr>
        </p:pic>
        <p:pic>
          <p:nvPicPr>
            <p:cNvPr id="6" name="Picture 5">
              <a:extLst>
                <a:ext uri="{FF2B5EF4-FFF2-40B4-BE49-F238E27FC236}">
                  <a16:creationId xmlns:a16="http://schemas.microsoft.com/office/drawing/2014/main" id="{B84677A8-F630-514E-9A1F-AE7D5A4C4E9C}"/>
                </a:ext>
              </a:extLst>
            </p:cNvPr>
            <p:cNvPicPr>
              <a:picLocks noChangeAspect="1"/>
            </p:cNvPicPr>
            <p:nvPr/>
          </p:nvPicPr>
          <p:blipFill>
            <a:blip r:embed="rId3"/>
            <a:stretch>
              <a:fillRect/>
            </a:stretch>
          </p:blipFill>
          <p:spPr>
            <a:xfrm>
              <a:off x="3626714" y="1964725"/>
              <a:ext cx="1214050" cy="1214050"/>
            </a:xfrm>
            <a:prstGeom prst="rect">
              <a:avLst/>
            </a:prstGeom>
          </p:spPr>
        </p:pic>
        <p:pic>
          <p:nvPicPr>
            <p:cNvPr id="7" name="Picture 6">
              <a:extLst>
                <a:ext uri="{FF2B5EF4-FFF2-40B4-BE49-F238E27FC236}">
                  <a16:creationId xmlns:a16="http://schemas.microsoft.com/office/drawing/2014/main" id="{D056150A-3E3E-E84B-9335-6475B19FF976}"/>
                </a:ext>
              </a:extLst>
            </p:cNvPr>
            <p:cNvPicPr>
              <a:picLocks noChangeAspect="1"/>
            </p:cNvPicPr>
            <p:nvPr/>
          </p:nvPicPr>
          <p:blipFill>
            <a:blip r:embed="rId3"/>
            <a:stretch>
              <a:fillRect/>
            </a:stretch>
          </p:blipFill>
          <p:spPr>
            <a:xfrm>
              <a:off x="7587048" y="1978626"/>
              <a:ext cx="1214050" cy="1214050"/>
            </a:xfrm>
            <a:prstGeom prst="rect">
              <a:avLst/>
            </a:prstGeom>
          </p:spPr>
        </p:pic>
        <p:pic>
          <p:nvPicPr>
            <p:cNvPr id="8" name="Picture 7">
              <a:extLst>
                <a:ext uri="{FF2B5EF4-FFF2-40B4-BE49-F238E27FC236}">
                  <a16:creationId xmlns:a16="http://schemas.microsoft.com/office/drawing/2014/main" id="{54937B6D-C904-1E42-BD87-0E2574AD8AF5}"/>
                </a:ext>
              </a:extLst>
            </p:cNvPr>
            <p:cNvPicPr>
              <a:picLocks noChangeAspect="1"/>
            </p:cNvPicPr>
            <p:nvPr/>
          </p:nvPicPr>
          <p:blipFill>
            <a:blip r:embed="rId3"/>
            <a:stretch>
              <a:fillRect/>
            </a:stretch>
          </p:blipFill>
          <p:spPr>
            <a:xfrm>
              <a:off x="6980023" y="3682314"/>
              <a:ext cx="1214050" cy="1214050"/>
            </a:xfrm>
            <a:prstGeom prst="rect">
              <a:avLst/>
            </a:prstGeom>
          </p:spPr>
        </p:pic>
        <p:pic>
          <p:nvPicPr>
            <p:cNvPr id="9" name="Picture 8" descr="A person wearing a costume&#10;&#10;Description automatically generated">
              <a:extLst>
                <a:ext uri="{FF2B5EF4-FFF2-40B4-BE49-F238E27FC236}">
                  <a16:creationId xmlns:a16="http://schemas.microsoft.com/office/drawing/2014/main" id="{6FB25896-FA58-7C4D-A4B9-735DF76C91F0}"/>
                </a:ext>
              </a:extLst>
            </p:cNvPr>
            <p:cNvPicPr>
              <a:picLocks noChangeAspect="1"/>
            </p:cNvPicPr>
            <p:nvPr/>
          </p:nvPicPr>
          <p:blipFill>
            <a:blip r:embed="rId4"/>
            <a:stretch>
              <a:fillRect/>
            </a:stretch>
          </p:blipFill>
          <p:spPr>
            <a:xfrm>
              <a:off x="5704654" y="898952"/>
              <a:ext cx="1018504" cy="1498257"/>
            </a:xfrm>
            <a:prstGeom prst="rect">
              <a:avLst/>
            </a:prstGeom>
          </p:spPr>
        </p:pic>
        <p:cxnSp>
          <p:nvCxnSpPr>
            <p:cNvPr id="10" name="Straight Arrow Connector 9">
              <a:extLst>
                <a:ext uri="{FF2B5EF4-FFF2-40B4-BE49-F238E27FC236}">
                  <a16:creationId xmlns:a16="http://schemas.microsoft.com/office/drawing/2014/main" id="{E047220D-0BE3-5D45-8243-053D28131E0B}"/>
                </a:ext>
              </a:extLst>
            </p:cNvPr>
            <p:cNvCxnSpPr/>
            <p:nvPr/>
          </p:nvCxnSpPr>
          <p:spPr>
            <a:xfrm flipH="1">
              <a:off x="4732638" y="1648080"/>
              <a:ext cx="1161535" cy="8356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3E84290-81EA-9D4D-9135-9C48005D76CA}"/>
                </a:ext>
              </a:extLst>
            </p:cNvPr>
            <p:cNvCxnSpPr>
              <a:cxnSpLocks/>
            </p:cNvCxnSpPr>
            <p:nvPr/>
          </p:nvCxnSpPr>
          <p:spPr>
            <a:xfrm flipH="1">
              <a:off x="5052372" y="1946622"/>
              <a:ext cx="914939"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9774C3-18E8-874C-B45F-B7855510577E}"/>
                </a:ext>
              </a:extLst>
            </p:cNvPr>
            <p:cNvCxnSpPr>
              <a:cxnSpLocks/>
            </p:cNvCxnSpPr>
            <p:nvPr/>
          </p:nvCxnSpPr>
          <p:spPr>
            <a:xfrm>
              <a:off x="6546455" y="2065894"/>
              <a:ext cx="780102"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CAFD7B-0FF9-F846-9C6C-D003BAF17D0E}"/>
                </a:ext>
              </a:extLst>
            </p:cNvPr>
            <p:cNvCxnSpPr>
              <a:cxnSpLocks/>
            </p:cNvCxnSpPr>
            <p:nvPr/>
          </p:nvCxnSpPr>
          <p:spPr>
            <a:xfrm flipH="1">
              <a:off x="7760125" y="2886847"/>
              <a:ext cx="284124" cy="9615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3426163-C0FC-CB42-8627-434A4E22721C}"/>
                </a:ext>
              </a:extLst>
            </p:cNvPr>
            <p:cNvCxnSpPr>
              <a:cxnSpLocks/>
            </p:cNvCxnSpPr>
            <p:nvPr/>
          </p:nvCxnSpPr>
          <p:spPr>
            <a:xfrm flipH="1" flipV="1">
              <a:off x="6635578" y="1841157"/>
              <a:ext cx="1186247" cy="7769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BEFF26F-74BC-E243-B6FC-8FD957C9FEEC}"/>
                </a:ext>
              </a:extLst>
            </p:cNvPr>
            <p:cNvCxnSpPr>
              <a:cxnSpLocks/>
              <a:stCxn id="7" idx="1"/>
            </p:cNvCxnSpPr>
            <p:nvPr/>
          </p:nvCxnSpPr>
          <p:spPr>
            <a:xfrm flipH="1">
              <a:off x="4885040" y="2585651"/>
              <a:ext cx="2702008" cy="5045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48BECEE-BE86-C64D-A11C-861F00061C15}"/>
                </a:ext>
              </a:extLst>
            </p:cNvPr>
            <p:cNvCxnSpPr>
              <a:cxnSpLocks/>
            </p:cNvCxnSpPr>
            <p:nvPr/>
          </p:nvCxnSpPr>
          <p:spPr>
            <a:xfrm flipH="1" flipV="1">
              <a:off x="4885040" y="2782250"/>
              <a:ext cx="2441518" cy="12857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6AD653B-A493-F841-9B0F-540B76A069D4}"/>
                </a:ext>
              </a:extLst>
            </p:cNvPr>
            <p:cNvCxnSpPr>
              <a:cxnSpLocks/>
              <a:stCxn id="5" idx="0"/>
            </p:cNvCxnSpPr>
            <p:nvPr/>
          </p:nvCxnSpPr>
          <p:spPr>
            <a:xfrm flipH="1" flipV="1">
              <a:off x="4660788" y="2973346"/>
              <a:ext cx="179976" cy="7089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76EA8E3-C39A-2A40-BF82-E0C9F543D7D7}"/>
                </a:ext>
              </a:extLst>
            </p:cNvPr>
            <p:cNvCxnSpPr>
              <a:cxnSpLocks/>
              <a:stCxn id="5" idx="3"/>
              <a:endCxn id="8" idx="1"/>
            </p:cNvCxnSpPr>
            <p:nvPr/>
          </p:nvCxnSpPr>
          <p:spPr>
            <a:xfrm>
              <a:off x="5447789" y="4289339"/>
              <a:ext cx="153223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D3F0046-627B-254C-B2A8-DFA59E784BFB}"/>
                </a:ext>
              </a:extLst>
            </p:cNvPr>
            <p:cNvCxnSpPr>
              <a:cxnSpLocks/>
            </p:cNvCxnSpPr>
            <p:nvPr/>
          </p:nvCxnSpPr>
          <p:spPr>
            <a:xfrm flipV="1">
              <a:off x="5361060" y="2782251"/>
              <a:ext cx="2460765" cy="133152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22" name="Right Arrow 21">
            <a:extLst>
              <a:ext uri="{FF2B5EF4-FFF2-40B4-BE49-F238E27FC236}">
                <a16:creationId xmlns:a16="http://schemas.microsoft.com/office/drawing/2014/main" id="{F5A09FCA-629A-9147-AD5C-01D7B0408BD5}"/>
              </a:ext>
            </a:extLst>
          </p:cNvPr>
          <p:cNvSpPr/>
          <p:nvPr/>
        </p:nvSpPr>
        <p:spPr>
          <a:xfrm>
            <a:off x="3411890" y="2340863"/>
            <a:ext cx="966976" cy="621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BF6DD3A-F26D-5343-BA99-E545190872AE}"/>
              </a:ext>
            </a:extLst>
          </p:cNvPr>
          <p:cNvSpPr/>
          <p:nvPr/>
        </p:nvSpPr>
        <p:spPr>
          <a:xfrm rot="10800000">
            <a:off x="6530316" y="2436308"/>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FE46AF-3693-924A-9390-9A1C96E20E2D}"/>
              </a:ext>
            </a:extLst>
          </p:cNvPr>
          <p:cNvSpPr/>
          <p:nvPr/>
        </p:nvSpPr>
        <p:spPr>
          <a:xfrm rot="10800000">
            <a:off x="5916462" y="2436308"/>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55CC0A1-F28D-5F46-B9D7-1102C5773EBA}"/>
              </a:ext>
            </a:extLst>
          </p:cNvPr>
          <p:cNvSpPr/>
          <p:nvPr/>
        </p:nvSpPr>
        <p:spPr>
          <a:xfrm rot="10800000">
            <a:off x="5346813" y="2436308"/>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37171B7-8091-DC45-82D9-E5DB47494ADA}"/>
              </a:ext>
            </a:extLst>
          </p:cNvPr>
          <p:cNvCxnSpPr>
            <a:stCxn id="24" idx="3"/>
            <a:endCxn id="25" idx="1"/>
          </p:cNvCxnSpPr>
          <p:nvPr/>
        </p:nvCxnSpPr>
        <p:spPr>
          <a:xfrm rot="10800000">
            <a:off x="6347364" y="2651759"/>
            <a:ext cx="1829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7213ECB-0AA3-6349-89CE-F27C5124D19F}"/>
              </a:ext>
            </a:extLst>
          </p:cNvPr>
          <p:cNvCxnSpPr>
            <a:stCxn id="25" idx="3"/>
            <a:endCxn id="26" idx="1"/>
          </p:cNvCxnSpPr>
          <p:nvPr/>
        </p:nvCxnSpPr>
        <p:spPr>
          <a:xfrm rot="10800000">
            <a:off x="5777715" y="2651759"/>
            <a:ext cx="1387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6B0258A-D852-E041-A5FC-2F2962053F1B}"/>
              </a:ext>
            </a:extLst>
          </p:cNvPr>
          <p:cNvCxnSpPr/>
          <p:nvPr/>
        </p:nvCxnSpPr>
        <p:spPr>
          <a:xfrm rot="10800000">
            <a:off x="5208067" y="2651759"/>
            <a:ext cx="1387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3CAB472-EF31-944F-BFEA-F52BE59C5D19}"/>
              </a:ext>
            </a:extLst>
          </p:cNvPr>
          <p:cNvSpPr txBox="1"/>
          <p:nvPr/>
        </p:nvSpPr>
        <p:spPr>
          <a:xfrm>
            <a:off x="4572000" y="2107986"/>
            <a:ext cx="439606" cy="451649"/>
          </a:xfrm>
          <a:prstGeom prst="rect">
            <a:avLst/>
          </a:prstGeom>
          <a:noFill/>
        </p:spPr>
        <p:txBody>
          <a:bodyPr wrap="none" rtlCol="0">
            <a:spAutoFit/>
          </a:bodyPr>
          <a:lstStyle/>
          <a:p>
            <a:r>
              <a:rPr lang="en-US" sz="4400" b="1" dirty="0"/>
              <a:t>…</a:t>
            </a:r>
          </a:p>
        </p:txBody>
      </p:sp>
      <p:pic>
        <p:nvPicPr>
          <p:cNvPr id="31" name="Picture 30">
            <a:extLst>
              <a:ext uri="{FF2B5EF4-FFF2-40B4-BE49-F238E27FC236}">
                <a16:creationId xmlns:a16="http://schemas.microsoft.com/office/drawing/2014/main" id="{F5323669-E79B-1A44-9EDF-D271F47B1B6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64896" y="1737359"/>
            <a:ext cx="698949" cy="698949"/>
          </a:xfrm>
          <a:prstGeom prst="rect">
            <a:avLst/>
          </a:prstGeom>
        </p:spPr>
      </p:pic>
      <p:pic>
        <p:nvPicPr>
          <p:cNvPr id="32" name="Picture 31">
            <a:extLst>
              <a:ext uri="{FF2B5EF4-FFF2-40B4-BE49-F238E27FC236}">
                <a16:creationId xmlns:a16="http://schemas.microsoft.com/office/drawing/2014/main" id="{E5F8716B-9144-E042-8305-F9DF649A1CB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64896" y="2867210"/>
            <a:ext cx="698949" cy="698949"/>
          </a:xfrm>
          <a:prstGeom prst="rect">
            <a:avLst/>
          </a:prstGeom>
        </p:spPr>
      </p:pic>
      <p:sp>
        <p:nvSpPr>
          <p:cNvPr id="33" name="Rectangle 32">
            <a:extLst>
              <a:ext uri="{FF2B5EF4-FFF2-40B4-BE49-F238E27FC236}">
                <a16:creationId xmlns:a16="http://schemas.microsoft.com/office/drawing/2014/main" id="{E376066F-EBDF-1D42-9CD7-4EA7CC5413F6}"/>
              </a:ext>
            </a:extLst>
          </p:cNvPr>
          <p:cNvSpPr/>
          <p:nvPr/>
        </p:nvSpPr>
        <p:spPr>
          <a:xfrm rot="10800000">
            <a:off x="7447606" y="1927467"/>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C55368B-D094-4B4D-B9EC-B436E49A9280}"/>
              </a:ext>
            </a:extLst>
          </p:cNvPr>
          <p:cNvCxnSpPr>
            <a:cxnSpLocks/>
            <a:endCxn id="24" idx="1"/>
          </p:cNvCxnSpPr>
          <p:nvPr/>
        </p:nvCxnSpPr>
        <p:spPr>
          <a:xfrm flipH="1">
            <a:off x="6961218" y="2175004"/>
            <a:ext cx="486388" cy="476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09C31CC-E61E-6349-A516-2D50CB2D43F1}"/>
              </a:ext>
            </a:extLst>
          </p:cNvPr>
          <p:cNvSpPr/>
          <p:nvPr/>
        </p:nvSpPr>
        <p:spPr>
          <a:xfrm rot="10800000">
            <a:off x="7447606" y="3001234"/>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FA51E166-1519-0545-A9F5-4F258F8AE93B}"/>
              </a:ext>
            </a:extLst>
          </p:cNvPr>
          <p:cNvCxnSpPr>
            <a:cxnSpLocks/>
            <a:stCxn id="35" idx="3"/>
            <a:endCxn id="24" idx="1"/>
          </p:cNvCxnSpPr>
          <p:nvPr/>
        </p:nvCxnSpPr>
        <p:spPr>
          <a:xfrm flipH="1" flipV="1">
            <a:off x="6961218" y="2651759"/>
            <a:ext cx="486387" cy="564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3A9FAC45-FF58-8641-A3EC-2365CDF951CD}"/>
              </a:ext>
            </a:extLst>
          </p:cNvPr>
          <p:cNvSpPr txBox="1"/>
          <p:nvPr/>
        </p:nvSpPr>
        <p:spPr>
          <a:xfrm>
            <a:off x="2707928" y="3208706"/>
            <a:ext cx="4346059" cy="1938992"/>
          </a:xfrm>
          <a:prstGeom prst="rect">
            <a:avLst/>
          </a:prstGeom>
          <a:noFill/>
        </p:spPr>
        <p:txBody>
          <a:bodyPr wrap="square" rtlCol="0">
            <a:spAutoFit/>
          </a:bodyPr>
          <a:lstStyle/>
          <a:p>
            <a:pPr algn="l"/>
            <a:r>
              <a:rPr lang="en-US" dirty="0">
                <a:latin typeface="+mn-lt"/>
              </a:rPr>
              <a:t>In a blockchain we solve a Byzantine General’s Problem for every block.</a:t>
            </a:r>
          </a:p>
          <a:p>
            <a:pPr algn="l"/>
            <a:r>
              <a:rPr lang="en-US" dirty="0">
                <a:latin typeface="+mn-lt"/>
              </a:rPr>
              <a:t>This is called an iterated BGP</a:t>
            </a:r>
          </a:p>
          <a:p>
            <a:pPr algn="l"/>
            <a:endParaRPr lang="en-US" dirty="0">
              <a:latin typeface="+mn-lt"/>
            </a:endParaRPr>
          </a:p>
        </p:txBody>
      </p:sp>
    </p:spTree>
    <p:extLst>
      <p:ext uri="{BB962C8B-B14F-4D97-AF65-F5344CB8AC3E}">
        <p14:creationId xmlns:p14="http://schemas.microsoft.com/office/powerpoint/2010/main" val="3113507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382D-5EA5-A044-B16D-2F2854AD84BA}"/>
              </a:ext>
            </a:extLst>
          </p:cNvPr>
          <p:cNvSpPr>
            <a:spLocks noGrp="1"/>
          </p:cNvSpPr>
          <p:nvPr>
            <p:ph type="title"/>
          </p:nvPr>
        </p:nvSpPr>
        <p:spPr/>
        <p:txBody>
          <a:bodyPr>
            <a:normAutofit fontScale="90000"/>
          </a:bodyPr>
          <a:lstStyle/>
          <a:p>
            <a:r>
              <a:rPr lang="en-US" dirty="0"/>
              <a:t>Sybil Resistance</a:t>
            </a:r>
          </a:p>
        </p:txBody>
      </p:sp>
      <p:pic>
        <p:nvPicPr>
          <p:cNvPr id="4" name="Picture 3">
            <a:extLst>
              <a:ext uri="{FF2B5EF4-FFF2-40B4-BE49-F238E27FC236}">
                <a16:creationId xmlns:a16="http://schemas.microsoft.com/office/drawing/2014/main" id="{93A88D66-BBAD-A643-A64E-887DC6BBC9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14760" y="1468167"/>
            <a:ext cx="1005840" cy="1005840"/>
          </a:xfrm>
          <a:prstGeom prst="rect">
            <a:avLst/>
          </a:prstGeom>
        </p:spPr>
      </p:pic>
      <p:pic>
        <p:nvPicPr>
          <p:cNvPr id="5" name="Picture 4">
            <a:extLst>
              <a:ext uri="{FF2B5EF4-FFF2-40B4-BE49-F238E27FC236}">
                <a16:creationId xmlns:a16="http://schemas.microsoft.com/office/drawing/2014/main" id="{F4ED6E87-3F3A-F94C-92C7-A6242678AC3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0600" y="2571750"/>
            <a:ext cx="1005840" cy="1005840"/>
          </a:xfrm>
          <a:prstGeom prst="rect">
            <a:avLst/>
          </a:prstGeom>
        </p:spPr>
      </p:pic>
      <p:pic>
        <p:nvPicPr>
          <p:cNvPr id="6" name="Picture 5">
            <a:extLst>
              <a:ext uri="{FF2B5EF4-FFF2-40B4-BE49-F238E27FC236}">
                <a16:creationId xmlns:a16="http://schemas.microsoft.com/office/drawing/2014/main" id="{C949B662-BD21-C74F-8B2C-B785702DF1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46368" y="1487677"/>
            <a:ext cx="1005840" cy="1005840"/>
          </a:xfrm>
          <a:prstGeom prst="rect">
            <a:avLst/>
          </a:prstGeom>
        </p:spPr>
      </p:pic>
      <p:pic>
        <p:nvPicPr>
          <p:cNvPr id="7" name="Picture 6">
            <a:extLst>
              <a:ext uri="{FF2B5EF4-FFF2-40B4-BE49-F238E27FC236}">
                <a16:creationId xmlns:a16="http://schemas.microsoft.com/office/drawing/2014/main" id="{3572567E-751A-C341-A69E-9E752A0B8C7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59517" y="2571750"/>
            <a:ext cx="1005840" cy="1005840"/>
          </a:xfrm>
          <a:prstGeom prst="rect">
            <a:avLst/>
          </a:prstGeom>
        </p:spPr>
      </p:pic>
      <p:sp>
        <p:nvSpPr>
          <p:cNvPr id="9" name="TextBox 8">
            <a:extLst>
              <a:ext uri="{FF2B5EF4-FFF2-40B4-BE49-F238E27FC236}">
                <a16:creationId xmlns:a16="http://schemas.microsoft.com/office/drawing/2014/main" id="{CD9CEA6C-8087-054B-9272-B1DC754AF90B}"/>
              </a:ext>
            </a:extLst>
          </p:cNvPr>
          <p:cNvSpPr txBox="1"/>
          <p:nvPr/>
        </p:nvSpPr>
        <p:spPr>
          <a:xfrm>
            <a:off x="740265" y="1026012"/>
            <a:ext cx="7815906" cy="461665"/>
          </a:xfrm>
          <a:prstGeom prst="rect">
            <a:avLst/>
          </a:prstGeom>
          <a:noFill/>
        </p:spPr>
        <p:txBody>
          <a:bodyPr wrap="square" rtlCol="0">
            <a:spAutoFit/>
          </a:bodyPr>
          <a:lstStyle/>
          <a:p>
            <a:pPr algn="l"/>
            <a:r>
              <a:rPr lang="en-US" dirty="0">
                <a:latin typeface="+mn-lt"/>
              </a:rPr>
              <a:t>In BC participants are fixed but how are they selected?</a:t>
            </a:r>
          </a:p>
        </p:txBody>
      </p:sp>
      <p:sp>
        <p:nvSpPr>
          <p:cNvPr id="10" name="TextBox 9">
            <a:extLst>
              <a:ext uri="{FF2B5EF4-FFF2-40B4-BE49-F238E27FC236}">
                <a16:creationId xmlns:a16="http://schemas.microsoft.com/office/drawing/2014/main" id="{6C178D2C-13B0-AF4E-B404-BE79409A8B92}"/>
              </a:ext>
            </a:extLst>
          </p:cNvPr>
          <p:cNvSpPr txBox="1"/>
          <p:nvPr/>
        </p:nvSpPr>
        <p:spPr>
          <a:xfrm>
            <a:off x="498850" y="3450659"/>
            <a:ext cx="6680426" cy="1200329"/>
          </a:xfrm>
          <a:prstGeom prst="rect">
            <a:avLst/>
          </a:prstGeom>
          <a:noFill/>
        </p:spPr>
        <p:txBody>
          <a:bodyPr wrap="square" rtlCol="0">
            <a:spAutoFit/>
          </a:bodyPr>
          <a:lstStyle/>
          <a:p>
            <a:pPr algn="l"/>
            <a:r>
              <a:rPr lang="en-US" dirty="0">
                <a:latin typeface="+mn-lt"/>
              </a:rPr>
              <a:t>Two variants:</a:t>
            </a:r>
          </a:p>
          <a:p>
            <a:pPr algn="l"/>
            <a:r>
              <a:rPr lang="en-US" i="1" dirty="0">
                <a:latin typeface="+mn-lt"/>
              </a:rPr>
              <a:t>Permissioned</a:t>
            </a:r>
            <a:r>
              <a:rPr lang="en-US" dirty="0">
                <a:latin typeface="+mn-lt"/>
              </a:rPr>
              <a:t>: Nodes are fixed</a:t>
            </a:r>
          </a:p>
          <a:p>
            <a:pPr algn="l"/>
            <a:r>
              <a:rPr lang="en-US" i="1" dirty="0">
                <a:latin typeface="+mn-lt"/>
              </a:rPr>
              <a:t>Permissionless</a:t>
            </a:r>
            <a:r>
              <a:rPr lang="en-US" dirty="0">
                <a:latin typeface="+mn-lt"/>
              </a:rPr>
              <a:t>: Anyone can participate</a:t>
            </a:r>
          </a:p>
        </p:txBody>
      </p:sp>
    </p:spTree>
    <p:extLst>
      <p:ext uri="{BB962C8B-B14F-4D97-AF65-F5344CB8AC3E}">
        <p14:creationId xmlns:p14="http://schemas.microsoft.com/office/powerpoint/2010/main" val="1178925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382D-5EA5-A044-B16D-2F2854AD84BA}"/>
              </a:ext>
            </a:extLst>
          </p:cNvPr>
          <p:cNvSpPr>
            <a:spLocks noGrp="1"/>
          </p:cNvSpPr>
          <p:nvPr>
            <p:ph type="title"/>
          </p:nvPr>
        </p:nvSpPr>
        <p:spPr/>
        <p:txBody>
          <a:bodyPr>
            <a:normAutofit fontScale="90000"/>
          </a:bodyPr>
          <a:lstStyle/>
          <a:p>
            <a:r>
              <a:rPr lang="en-US" dirty="0"/>
              <a:t>Permissioned Consensus</a:t>
            </a:r>
          </a:p>
        </p:txBody>
      </p:sp>
      <p:pic>
        <p:nvPicPr>
          <p:cNvPr id="4" name="Picture 3">
            <a:extLst>
              <a:ext uri="{FF2B5EF4-FFF2-40B4-BE49-F238E27FC236}">
                <a16:creationId xmlns:a16="http://schemas.microsoft.com/office/drawing/2014/main" id="{93A88D66-BBAD-A643-A64E-887DC6BBC9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14760" y="1468167"/>
            <a:ext cx="1005840" cy="1005840"/>
          </a:xfrm>
          <a:prstGeom prst="rect">
            <a:avLst/>
          </a:prstGeom>
        </p:spPr>
      </p:pic>
      <p:pic>
        <p:nvPicPr>
          <p:cNvPr id="5" name="Picture 4">
            <a:extLst>
              <a:ext uri="{FF2B5EF4-FFF2-40B4-BE49-F238E27FC236}">
                <a16:creationId xmlns:a16="http://schemas.microsoft.com/office/drawing/2014/main" id="{F4ED6E87-3F3A-F94C-92C7-A6242678AC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0600" y="2571750"/>
            <a:ext cx="1005840" cy="1005840"/>
          </a:xfrm>
          <a:prstGeom prst="rect">
            <a:avLst/>
          </a:prstGeom>
        </p:spPr>
      </p:pic>
      <p:pic>
        <p:nvPicPr>
          <p:cNvPr id="6" name="Picture 5">
            <a:extLst>
              <a:ext uri="{FF2B5EF4-FFF2-40B4-BE49-F238E27FC236}">
                <a16:creationId xmlns:a16="http://schemas.microsoft.com/office/drawing/2014/main" id="{C949B662-BD21-C74F-8B2C-B785702DF1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46368" y="1487677"/>
            <a:ext cx="1005840" cy="1005840"/>
          </a:xfrm>
          <a:prstGeom prst="rect">
            <a:avLst/>
          </a:prstGeom>
        </p:spPr>
      </p:pic>
      <p:pic>
        <p:nvPicPr>
          <p:cNvPr id="7" name="Picture 6">
            <a:extLst>
              <a:ext uri="{FF2B5EF4-FFF2-40B4-BE49-F238E27FC236}">
                <a16:creationId xmlns:a16="http://schemas.microsoft.com/office/drawing/2014/main" id="{3572567E-751A-C341-A69E-9E752A0B8C7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59517" y="2571750"/>
            <a:ext cx="1005840" cy="1005840"/>
          </a:xfrm>
          <a:prstGeom prst="rect">
            <a:avLst/>
          </a:prstGeom>
        </p:spPr>
      </p:pic>
      <p:pic>
        <p:nvPicPr>
          <p:cNvPr id="8" name="Picture 7">
            <a:extLst>
              <a:ext uri="{FF2B5EF4-FFF2-40B4-BE49-F238E27FC236}">
                <a16:creationId xmlns:a16="http://schemas.microsoft.com/office/drawing/2014/main" id="{E2409471-1D6D-FC45-A6D7-97C17A65E79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520" y="3774705"/>
            <a:ext cx="1005840" cy="1005840"/>
          </a:xfrm>
          <a:prstGeom prst="rect">
            <a:avLst/>
          </a:prstGeom>
        </p:spPr>
      </p:pic>
      <p:pic>
        <p:nvPicPr>
          <p:cNvPr id="15364" name="Picture 4" descr="Mastercard – Wikipedia">
            <a:extLst>
              <a:ext uri="{FF2B5EF4-FFF2-40B4-BE49-F238E27FC236}">
                <a16:creationId xmlns:a16="http://schemas.microsoft.com/office/drawing/2014/main" id="{03A90AEA-7A1A-7245-974D-1C4FBED11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803" y="2803501"/>
            <a:ext cx="997714" cy="77408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Visa Inc. – Wikipedia">
            <a:extLst>
              <a:ext uri="{FF2B5EF4-FFF2-40B4-BE49-F238E27FC236}">
                <a16:creationId xmlns:a16="http://schemas.microsoft.com/office/drawing/2014/main" id="{C8CBAAB0-A073-C34A-907F-A3A0BF57D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517" y="4485804"/>
            <a:ext cx="1808957" cy="58948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Facebook - Log In or Sign Up">
            <a:extLst>
              <a:ext uri="{FF2B5EF4-FFF2-40B4-BE49-F238E27FC236}">
                <a16:creationId xmlns:a16="http://schemas.microsoft.com/office/drawing/2014/main" id="{A55F2BD5-6837-7C4D-BE43-D87E4D9CDF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70" name="Picture 10" descr="Facebook Business Support - Home | Facebook">
            <a:extLst>
              <a:ext uri="{FF2B5EF4-FFF2-40B4-BE49-F238E27FC236}">
                <a16:creationId xmlns:a16="http://schemas.microsoft.com/office/drawing/2014/main" id="{B748211D-1A93-DD48-A1D2-01E6403DA9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8719" y="3277391"/>
            <a:ext cx="795884" cy="795884"/>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24" descr="Uber (Unternehmen) – Wikipedia">
            <a:extLst>
              <a:ext uri="{FF2B5EF4-FFF2-40B4-BE49-F238E27FC236}">
                <a16:creationId xmlns:a16="http://schemas.microsoft.com/office/drawing/2014/main" id="{AA1869A0-9015-974B-93F1-1CE1C8A9A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0767" y="1782914"/>
            <a:ext cx="1328673" cy="463815"/>
          </a:xfrm>
          <a:prstGeom prst="rect">
            <a:avLst/>
          </a:prstGeom>
          <a:noFill/>
          <a:extLst>
            <a:ext uri="{909E8E84-426E-40DD-AFC4-6F175D3DCCD1}">
              <a14:hiddenFill xmlns:a14="http://schemas.microsoft.com/office/drawing/2010/main">
                <a:solidFill>
                  <a:srgbClr val="FFFFFF"/>
                </a:solidFill>
              </a14:hiddenFill>
            </a:ext>
          </a:extLst>
        </p:spPr>
      </p:pic>
      <p:pic>
        <p:nvPicPr>
          <p:cNvPr id="15386" name="Picture 26" descr="🥇Coinbase Erfahrung, BTC, BCH, ETH, LTC, ETC kaufen &amp; verkaufen">
            <a:extLst>
              <a:ext uri="{FF2B5EF4-FFF2-40B4-BE49-F238E27FC236}">
                <a16:creationId xmlns:a16="http://schemas.microsoft.com/office/drawing/2014/main" id="{28D562D2-10DA-7A4B-A2E9-8C7E68F86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3873" y="1459115"/>
            <a:ext cx="924915" cy="9249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uide to Diem (or Libra 2.0). The decisive moment seems to have come… | by  Gianmarco Guazzo | Coinmonks | Medium">
            <a:extLst>
              <a:ext uri="{FF2B5EF4-FFF2-40B4-BE49-F238E27FC236}">
                <a16:creationId xmlns:a16="http://schemas.microsoft.com/office/drawing/2014/main" id="{992ED1C7-CA70-4449-BAC3-3933EC8868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3922" y="2565126"/>
            <a:ext cx="1808957" cy="101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358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382D-5EA5-A044-B16D-2F2854AD84BA}"/>
              </a:ext>
            </a:extLst>
          </p:cNvPr>
          <p:cNvSpPr>
            <a:spLocks noGrp="1"/>
          </p:cNvSpPr>
          <p:nvPr>
            <p:ph type="title"/>
          </p:nvPr>
        </p:nvSpPr>
        <p:spPr/>
        <p:txBody>
          <a:bodyPr>
            <a:normAutofit fontScale="90000"/>
          </a:bodyPr>
          <a:lstStyle/>
          <a:p>
            <a:r>
              <a:rPr lang="en-US" dirty="0"/>
              <a:t>Proof of Stake</a:t>
            </a:r>
          </a:p>
        </p:txBody>
      </p:sp>
      <p:pic>
        <p:nvPicPr>
          <p:cNvPr id="4" name="Picture 3">
            <a:extLst>
              <a:ext uri="{FF2B5EF4-FFF2-40B4-BE49-F238E27FC236}">
                <a16:creationId xmlns:a16="http://schemas.microsoft.com/office/drawing/2014/main" id="{93A88D66-BBAD-A643-A64E-887DC6BBC9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14760" y="1468167"/>
            <a:ext cx="1005840" cy="1005840"/>
          </a:xfrm>
          <a:prstGeom prst="rect">
            <a:avLst/>
          </a:prstGeom>
        </p:spPr>
      </p:pic>
      <p:pic>
        <p:nvPicPr>
          <p:cNvPr id="5" name="Picture 4">
            <a:extLst>
              <a:ext uri="{FF2B5EF4-FFF2-40B4-BE49-F238E27FC236}">
                <a16:creationId xmlns:a16="http://schemas.microsoft.com/office/drawing/2014/main" id="{F4ED6E87-3F3A-F94C-92C7-A6242678AC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0600" y="2571750"/>
            <a:ext cx="1005840" cy="1005840"/>
          </a:xfrm>
          <a:prstGeom prst="rect">
            <a:avLst/>
          </a:prstGeom>
        </p:spPr>
      </p:pic>
      <p:pic>
        <p:nvPicPr>
          <p:cNvPr id="6" name="Picture 5">
            <a:extLst>
              <a:ext uri="{FF2B5EF4-FFF2-40B4-BE49-F238E27FC236}">
                <a16:creationId xmlns:a16="http://schemas.microsoft.com/office/drawing/2014/main" id="{C949B662-BD21-C74F-8B2C-B785702DF1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46368" y="1487677"/>
            <a:ext cx="1005840" cy="1005840"/>
          </a:xfrm>
          <a:prstGeom prst="rect">
            <a:avLst/>
          </a:prstGeom>
        </p:spPr>
      </p:pic>
      <p:pic>
        <p:nvPicPr>
          <p:cNvPr id="7" name="Picture 6">
            <a:extLst>
              <a:ext uri="{FF2B5EF4-FFF2-40B4-BE49-F238E27FC236}">
                <a16:creationId xmlns:a16="http://schemas.microsoft.com/office/drawing/2014/main" id="{3572567E-751A-C341-A69E-9E752A0B8C7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59517" y="2571750"/>
            <a:ext cx="1005840" cy="1005840"/>
          </a:xfrm>
          <a:prstGeom prst="rect">
            <a:avLst/>
          </a:prstGeom>
        </p:spPr>
      </p:pic>
      <p:pic>
        <p:nvPicPr>
          <p:cNvPr id="8" name="Picture 7">
            <a:extLst>
              <a:ext uri="{FF2B5EF4-FFF2-40B4-BE49-F238E27FC236}">
                <a16:creationId xmlns:a16="http://schemas.microsoft.com/office/drawing/2014/main" id="{E2409471-1D6D-FC45-A6D7-97C17A65E79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520" y="3774705"/>
            <a:ext cx="1005840" cy="1005840"/>
          </a:xfrm>
          <a:prstGeom prst="rect">
            <a:avLst/>
          </a:prstGeom>
        </p:spPr>
      </p:pic>
      <p:sp>
        <p:nvSpPr>
          <p:cNvPr id="3" name="AutoShape 8" descr="Facebook - Log In or Sign Up">
            <a:extLst>
              <a:ext uri="{FF2B5EF4-FFF2-40B4-BE49-F238E27FC236}">
                <a16:creationId xmlns:a16="http://schemas.microsoft.com/office/drawing/2014/main" id="{A55F2BD5-6837-7C4D-BE43-D87E4D9CDF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descr="Ethereum 2.0: Testphase ab Juli 2020 erwartet – Block-Builders.de">
            <a:extLst>
              <a:ext uri="{FF2B5EF4-FFF2-40B4-BE49-F238E27FC236}">
                <a16:creationId xmlns:a16="http://schemas.microsoft.com/office/drawing/2014/main" id="{D983EA98-B148-DE4A-ABA2-FABB4A4DB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713" y="2550667"/>
            <a:ext cx="2201454" cy="1237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4D4F97-FA52-7346-9502-C8C5CB887E09}"/>
              </a:ext>
            </a:extLst>
          </p:cNvPr>
          <p:cNvSpPr txBox="1"/>
          <p:nvPr/>
        </p:nvSpPr>
        <p:spPr>
          <a:xfrm>
            <a:off x="2240529" y="1642810"/>
            <a:ext cx="1005840" cy="461665"/>
          </a:xfrm>
          <a:prstGeom prst="rect">
            <a:avLst/>
          </a:prstGeom>
          <a:noFill/>
        </p:spPr>
        <p:txBody>
          <a:bodyPr wrap="square" rtlCol="0">
            <a:spAutoFit/>
          </a:bodyPr>
          <a:lstStyle/>
          <a:p>
            <a:pPr algn="l"/>
            <a:r>
              <a:rPr lang="en-US" dirty="0">
                <a:latin typeface="+mn-lt"/>
              </a:rPr>
              <a:t>3 ETH</a:t>
            </a:r>
          </a:p>
        </p:txBody>
      </p:sp>
      <p:sp>
        <p:nvSpPr>
          <p:cNvPr id="17" name="TextBox 16">
            <a:extLst>
              <a:ext uri="{FF2B5EF4-FFF2-40B4-BE49-F238E27FC236}">
                <a16:creationId xmlns:a16="http://schemas.microsoft.com/office/drawing/2014/main" id="{5A1A7C83-0ED0-8440-BB37-1B47C32D1B76}"/>
              </a:ext>
            </a:extLst>
          </p:cNvPr>
          <p:cNvSpPr txBox="1"/>
          <p:nvPr/>
        </p:nvSpPr>
        <p:spPr>
          <a:xfrm>
            <a:off x="5620600" y="1810572"/>
            <a:ext cx="1005840" cy="461665"/>
          </a:xfrm>
          <a:prstGeom prst="rect">
            <a:avLst/>
          </a:prstGeom>
          <a:noFill/>
        </p:spPr>
        <p:txBody>
          <a:bodyPr wrap="square" rtlCol="0">
            <a:spAutoFit/>
          </a:bodyPr>
          <a:lstStyle/>
          <a:p>
            <a:pPr algn="l"/>
            <a:r>
              <a:rPr lang="en-US" dirty="0">
                <a:latin typeface="+mn-lt"/>
              </a:rPr>
              <a:t>1 ETH</a:t>
            </a:r>
          </a:p>
        </p:txBody>
      </p:sp>
      <p:sp>
        <p:nvSpPr>
          <p:cNvPr id="18" name="TextBox 17">
            <a:extLst>
              <a:ext uri="{FF2B5EF4-FFF2-40B4-BE49-F238E27FC236}">
                <a16:creationId xmlns:a16="http://schemas.microsoft.com/office/drawing/2014/main" id="{1E78586C-A764-E040-9555-DA910BCE88E6}"/>
              </a:ext>
            </a:extLst>
          </p:cNvPr>
          <p:cNvSpPr txBox="1"/>
          <p:nvPr/>
        </p:nvSpPr>
        <p:spPr>
          <a:xfrm>
            <a:off x="6386954" y="3213668"/>
            <a:ext cx="1005840" cy="461665"/>
          </a:xfrm>
          <a:prstGeom prst="rect">
            <a:avLst/>
          </a:prstGeom>
          <a:noFill/>
        </p:spPr>
        <p:txBody>
          <a:bodyPr wrap="square" rtlCol="0">
            <a:spAutoFit/>
          </a:bodyPr>
          <a:lstStyle/>
          <a:p>
            <a:pPr algn="l"/>
            <a:r>
              <a:rPr lang="en-US" dirty="0">
                <a:latin typeface="+mn-lt"/>
              </a:rPr>
              <a:t>7 ETH</a:t>
            </a:r>
          </a:p>
        </p:txBody>
      </p:sp>
      <p:sp>
        <p:nvSpPr>
          <p:cNvPr id="19" name="TextBox 18">
            <a:extLst>
              <a:ext uri="{FF2B5EF4-FFF2-40B4-BE49-F238E27FC236}">
                <a16:creationId xmlns:a16="http://schemas.microsoft.com/office/drawing/2014/main" id="{6FF93855-BB7C-A542-9CC6-258B806EA576}"/>
              </a:ext>
            </a:extLst>
          </p:cNvPr>
          <p:cNvSpPr txBox="1"/>
          <p:nvPr/>
        </p:nvSpPr>
        <p:spPr>
          <a:xfrm>
            <a:off x="4815344" y="4318880"/>
            <a:ext cx="1005840" cy="461665"/>
          </a:xfrm>
          <a:prstGeom prst="rect">
            <a:avLst/>
          </a:prstGeom>
          <a:noFill/>
        </p:spPr>
        <p:txBody>
          <a:bodyPr wrap="square" rtlCol="0">
            <a:spAutoFit/>
          </a:bodyPr>
          <a:lstStyle/>
          <a:p>
            <a:pPr algn="l"/>
            <a:r>
              <a:rPr lang="en-US" dirty="0">
                <a:latin typeface="+mn-lt"/>
              </a:rPr>
              <a:t>5 ETH</a:t>
            </a:r>
          </a:p>
        </p:txBody>
      </p:sp>
      <p:sp>
        <p:nvSpPr>
          <p:cNvPr id="20" name="TextBox 19">
            <a:extLst>
              <a:ext uri="{FF2B5EF4-FFF2-40B4-BE49-F238E27FC236}">
                <a16:creationId xmlns:a16="http://schemas.microsoft.com/office/drawing/2014/main" id="{C2F2818E-DE0E-AC42-B044-4BB059CB88A3}"/>
              </a:ext>
            </a:extLst>
          </p:cNvPr>
          <p:cNvSpPr txBox="1"/>
          <p:nvPr/>
        </p:nvSpPr>
        <p:spPr>
          <a:xfrm>
            <a:off x="1772481" y="3406313"/>
            <a:ext cx="1005840" cy="461665"/>
          </a:xfrm>
          <a:prstGeom prst="rect">
            <a:avLst/>
          </a:prstGeom>
          <a:noFill/>
        </p:spPr>
        <p:txBody>
          <a:bodyPr wrap="square" rtlCol="0">
            <a:spAutoFit/>
          </a:bodyPr>
          <a:lstStyle/>
          <a:p>
            <a:pPr algn="l"/>
            <a:r>
              <a:rPr lang="en-US" dirty="0">
                <a:latin typeface="+mn-lt"/>
              </a:rPr>
              <a:t>2 ETH</a:t>
            </a:r>
          </a:p>
        </p:txBody>
      </p:sp>
      <p:sp>
        <p:nvSpPr>
          <p:cNvPr id="10" name="TextBox 9">
            <a:extLst>
              <a:ext uri="{FF2B5EF4-FFF2-40B4-BE49-F238E27FC236}">
                <a16:creationId xmlns:a16="http://schemas.microsoft.com/office/drawing/2014/main" id="{81DD17A0-DE4C-D94F-8051-14B506A3C88D}"/>
              </a:ext>
            </a:extLst>
          </p:cNvPr>
          <p:cNvSpPr txBox="1"/>
          <p:nvPr/>
        </p:nvSpPr>
        <p:spPr>
          <a:xfrm>
            <a:off x="158435" y="1031394"/>
            <a:ext cx="5159829" cy="461665"/>
          </a:xfrm>
          <a:prstGeom prst="rect">
            <a:avLst/>
          </a:prstGeom>
          <a:noFill/>
        </p:spPr>
        <p:txBody>
          <a:bodyPr wrap="square" rtlCol="0">
            <a:spAutoFit/>
          </a:bodyPr>
          <a:lstStyle/>
          <a:p>
            <a:pPr algn="l"/>
            <a:r>
              <a:rPr lang="en-US" dirty="0">
                <a:latin typeface="+mn-lt"/>
              </a:rPr>
              <a:t>Weighted Byzantine Consensus </a:t>
            </a:r>
          </a:p>
        </p:txBody>
      </p:sp>
      <p:sp>
        <p:nvSpPr>
          <p:cNvPr id="22" name="TextBox 21">
            <a:extLst>
              <a:ext uri="{FF2B5EF4-FFF2-40B4-BE49-F238E27FC236}">
                <a16:creationId xmlns:a16="http://schemas.microsoft.com/office/drawing/2014/main" id="{305A213F-2A24-F44B-9285-B0B9F3C5C706}"/>
              </a:ext>
            </a:extLst>
          </p:cNvPr>
          <p:cNvSpPr txBox="1"/>
          <p:nvPr/>
        </p:nvSpPr>
        <p:spPr>
          <a:xfrm>
            <a:off x="261405" y="4150445"/>
            <a:ext cx="3752115"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l"/>
            <a:r>
              <a:rPr lang="en-US" dirty="0">
                <a:latin typeface="+mn-lt"/>
              </a:rPr>
              <a:t>Assumption 2/3</a:t>
            </a:r>
            <a:r>
              <a:rPr lang="en-US" baseline="30000" dirty="0">
                <a:latin typeface="+mn-lt"/>
              </a:rPr>
              <a:t>rd</a:t>
            </a:r>
            <a:r>
              <a:rPr lang="en-US" dirty="0">
                <a:latin typeface="+mn-lt"/>
              </a:rPr>
              <a:t> of stake with honest nodes</a:t>
            </a:r>
          </a:p>
        </p:txBody>
      </p:sp>
      <p:sp>
        <p:nvSpPr>
          <p:cNvPr id="23" name="TextBox 22">
            <a:extLst>
              <a:ext uri="{FF2B5EF4-FFF2-40B4-BE49-F238E27FC236}">
                <a16:creationId xmlns:a16="http://schemas.microsoft.com/office/drawing/2014/main" id="{EEB2304C-61BA-7840-8D0E-ADDD580D7595}"/>
              </a:ext>
            </a:extLst>
          </p:cNvPr>
          <p:cNvSpPr txBox="1"/>
          <p:nvPr/>
        </p:nvSpPr>
        <p:spPr>
          <a:xfrm>
            <a:off x="5680816" y="1031394"/>
            <a:ext cx="3265428"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l"/>
            <a:r>
              <a:rPr lang="en-US" dirty="0"/>
              <a:t>Super large consensus</a:t>
            </a:r>
          </a:p>
        </p:txBody>
      </p:sp>
      <p:sp>
        <p:nvSpPr>
          <p:cNvPr id="24" name="TextBox 23">
            <a:extLst>
              <a:ext uri="{FF2B5EF4-FFF2-40B4-BE49-F238E27FC236}">
                <a16:creationId xmlns:a16="http://schemas.microsoft.com/office/drawing/2014/main" id="{40241D61-C1E1-8141-A804-441256913DFD}"/>
              </a:ext>
            </a:extLst>
          </p:cNvPr>
          <p:cNvSpPr txBox="1"/>
          <p:nvPr/>
        </p:nvSpPr>
        <p:spPr>
          <a:xfrm>
            <a:off x="6386954" y="3867978"/>
            <a:ext cx="2475818"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l"/>
            <a:r>
              <a:rPr lang="en-US" dirty="0"/>
              <a:t>How to initialize? Incentives?</a:t>
            </a:r>
          </a:p>
          <a:p>
            <a:pPr algn="l"/>
            <a:r>
              <a:rPr lang="en-US" dirty="0"/>
              <a:t>More in 2 lectures</a:t>
            </a:r>
            <a:endParaRPr lang="en-US" dirty="0">
              <a:latin typeface="+mn-lt"/>
            </a:endParaRPr>
          </a:p>
        </p:txBody>
      </p:sp>
    </p:spTree>
    <p:extLst>
      <p:ext uri="{BB962C8B-B14F-4D97-AF65-F5344CB8AC3E}">
        <p14:creationId xmlns:p14="http://schemas.microsoft.com/office/powerpoint/2010/main" val="151989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animBg="1"/>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382D-5EA5-A044-B16D-2F2854AD84BA}"/>
              </a:ext>
            </a:extLst>
          </p:cNvPr>
          <p:cNvSpPr>
            <a:spLocks noGrp="1"/>
          </p:cNvSpPr>
          <p:nvPr>
            <p:ph type="title"/>
          </p:nvPr>
        </p:nvSpPr>
        <p:spPr/>
        <p:txBody>
          <a:bodyPr>
            <a:normAutofit fontScale="90000"/>
          </a:bodyPr>
          <a:lstStyle/>
          <a:p>
            <a:r>
              <a:rPr lang="en-US" dirty="0"/>
              <a:t>Permissionless Proof of Work</a:t>
            </a:r>
          </a:p>
        </p:txBody>
      </p:sp>
      <p:pic>
        <p:nvPicPr>
          <p:cNvPr id="4" name="Picture 3">
            <a:extLst>
              <a:ext uri="{FF2B5EF4-FFF2-40B4-BE49-F238E27FC236}">
                <a16:creationId xmlns:a16="http://schemas.microsoft.com/office/drawing/2014/main" id="{93A88D66-BBAD-A643-A64E-887DC6BBC9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14760" y="1468167"/>
            <a:ext cx="1005840" cy="1005840"/>
          </a:xfrm>
          <a:prstGeom prst="rect">
            <a:avLst/>
          </a:prstGeom>
        </p:spPr>
      </p:pic>
      <p:pic>
        <p:nvPicPr>
          <p:cNvPr id="5" name="Picture 4">
            <a:extLst>
              <a:ext uri="{FF2B5EF4-FFF2-40B4-BE49-F238E27FC236}">
                <a16:creationId xmlns:a16="http://schemas.microsoft.com/office/drawing/2014/main" id="{F4ED6E87-3F3A-F94C-92C7-A6242678AC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0600" y="2571750"/>
            <a:ext cx="1005840" cy="1005840"/>
          </a:xfrm>
          <a:prstGeom prst="rect">
            <a:avLst/>
          </a:prstGeom>
        </p:spPr>
      </p:pic>
      <p:pic>
        <p:nvPicPr>
          <p:cNvPr id="6" name="Picture 5">
            <a:extLst>
              <a:ext uri="{FF2B5EF4-FFF2-40B4-BE49-F238E27FC236}">
                <a16:creationId xmlns:a16="http://schemas.microsoft.com/office/drawing/2014/main" id="{C949B662-BD21-C74F-8B2C-B785702DF1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46368" y="1487677"/>
            <a:ext cx="1005840" cy="1005840"/>
          </a:xfrm>
          <a:prstGeom prst="rect">
            <a:avLst/>
          </a:prstGeom>
        </p:spPr>
      </p:pic>
      <p:pic>
        <p:nvPicPr>
          <p:cNvPr id="7" name="Picture 6">
            <a:extLst>
              <a:ext uri="{FF2B5EF4-FFF2-40B4-BE49-F238E27FC236}">
                <a16:creationId xmlns:a16="http://schemas.microsoft.com/office/drawing/2014/main" id="{3572567E-751A-C341-A69E-9E752A0B8C7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59517" y="2571750"/>
            <a:ext cx="1005840" cy="1005840"/>
          </a:xfrm>
          <a:prstGeom prst="rect">
            <a:avLst/>
          </a:prstGeom>
        </p:spPr>
      </p:pic>
      <p:pic>
        <p:nvPicPr>
          <p:cNvPr id="8" name="Picture 7">
            <a:extLst>
              <a:ext uri="{FF2B5EF4-FFF2-40B4-BE49-F238E27FC236}">
                <a16:creationId xmlns:a16="http://schemas.microsoft.com/office/drawing/2014/main" id="{E2409471-1D6D-FC45-A6D7-97C17A65E79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520" y="3774705"/>
            <a:ext cx="1005840" cy="1005840"/>
          </a:xfrm>
          <a:prstGeom prst="rect">
            <a:avLst/>
          </a:prstGeom>
        </p:spPr>
      </p:pic>
      <p:sp>
        <p:nvSpPr>
          <p:cNvPr id="3" name="AutoShape 8" descr="Facebook - Log In or Sign Up">
            <a:extLst>
              <a:ext uri="{FF2B5EF4-FFF2-40B4-BE49-F238E27FC236}">
                <a16:creationId xmlns:a16="http://schemas.microsoft.com/office/drawing/2014/main" id="{A55F2BD5-6837-7C4D-BE43-D87E4D9CDF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EE4D4F97-FA52-7346-9502-C8C5CB887E09}"/>
              </a:ext>
            </a:extLst>
          </p:cNvPr>
          <p:cNvSpPr txBox="1"/>
          <p:nvPr/>
        </p:nvSpPr>
        <p:spPr>
          <a:xfrm>
            <a:off x="2240529" y="1642810"/>
            <a:ext cx="1005840" cy="461665"/>
          </a:xfrm>
          <a:prstGeom prst="rect">
            <a:avLst/>
          </a:prstGeom>
          <a:noFill/>
        </p:spPr>
        <p:txBody>
          <a:bodyPr wrap="square" rtlCol="0">
            <a:spAutoFit/>
          </a:bodyPr>
          <a:lstStyle/>
          <a:p>
            <a:pPr algn="l"/>
            <a:r>
              <a:rPr lang="en-US" dirty="0">
                <a:latin typeface="+mn-lt"/>
              </a:rPr>
              <a:t>3 TH/s</a:t>
            </a:r>
          </a:p>
        </p:txBody>
      </p:sp>
      <p:sp>
        <p:nvSpPr>
          <p:cNvPr id="17" name="TextBox 16">
            <a:extLst>
              <a:ext uri="{FF2B5EF4-FFF2-40B4-BE49-F238E27FC236}">
                <a16:creationId xmlns:a16="http://schemas.microsoft.com/office/drawing/2014/main" id="{5A1A7C83-0ED0-8440-BB37-1B47C32D1B76}"/>
              </a:ext>
            </a:extLst>
          </p:cNvPr>
          <p:cNvSpPr txBox="1"/>
          <p:nvPr/>
        </p:nvSpPr>
        <p:spPr>
          <a:xfrm>
            <a:off x="5620599" y="1810572"/>
            <a:ext cx="1282871" cy="461665"/>
          </a:xfrm>
          <a:prstGeom prst="rect">
            <a:avLst/>
          </a:prstGeom>
          <a:noFill/>
        </p:spPr>
        <p:txBody>
          <a:bodyPr wrap="square" rtlCol="0">
            <a:spAutoFit/>
          </a:bodyPr>
          <a:lstStyle/>
          <a:p>
            <a:pPr algn="l"/>
            <a:r>
              <a:rPr lang="en-US" dirty="0">
                <a:latin typeface="+mn-lt"/>
              </a:rPr>
              <a:t>5 TH/s</a:t>
            </a:r>
          </a:p>
        </p:txBody>
      </p:sp>
      <p:sp>
        <p:nvSpPr>
          <p:cNvPr id="18" name="TextBox 17">
            <a:extLst>
              <a:ext uri="{FF2B5EF4-FFF2-40B4-BE49-F238E27FC236}">
                <a16:creationId xmlns:a16="http://schemas.microsoft.com/office/drawing/2014/main" id="{1E78586C-A764-E040-9555-DA910BCE88E6}"/>
              </a:ext>
            </a:extLst>
          </p:cNvPr>
          <p:cNvSpPr txBox="1"/>
          <p:nvPr/>
        </p:nvSpPr>
        <p:spPr>
          <a:xfrm>
            <a:off x="6386953" y="3213668"/>
            <a:ext cx="1424635" cy="461665"/>
          </a:xfrm>
          <a:prstGeom prst="rect">
            <a:avLst/>
          </a:prstGeom>
          <a:noFill/>
        </p:spPr>
        <p:txBody>
          <a:bodyPr wrap="square" rtlCol="0">
            <a:spAutoFit/>
          </a:bodyPr>
          <a:lstStyle/>
          <a:p>
            <a:r>
              <a:rPr lang="en-US" dirty="0">
                <a:latin typeface="+mn-lt"/>
              </a:rPr>
              <a:t>7 </a:t>
            </a:r>
            <a:r>
              <a:rPr lang="en-US" dirty="0"/>
              <a:t>TH/s</a:t>
            </a:r>
            <a:endParaRPr lang="en-US" dirty="0">
              <a:latin typeface="+mn-lt"/>
            </a:endParaRPr>
          </a:p>
        </p:txBody>
      </p:sp>
      <p:sp>
        <p:nvSpPr>
          <p:cNvPr id="19" name="TextBox 18">
            <a:extLst>
              <a:ext uri="{FF2B5EF4-FFF2-40B4-BE49-F238E27FC236}">
                <a16:creationId xmlns:a16="http://schemas.microsoft.com/office/drawing/2014/main" id="{6FF93855-BB7C-A542-9CC6-258B806EA576}"/>
              </a:ext>
            </a:extLst>
          </p:cNvPr>
          <p:cNvSpPr txBox="1"/>
          <p:nvPr/>
        </p:nvSpPr>
        <p:spPr>
          <a:xfrm>
            <a:off x="4815344" y="4318880"/>
            <a:ext cx="1381878" cy="461665"/>
          </a:xfrm>
          <a:prstGeom prst="rect">
            <a:avLst/>
          </a:prstGeom>
          <a:noFill/>
        </p:spPr>
        <p:txBody>
          <a:bodyPr wrap="square" rtlCol="0">
            <a:spAutoFit/>
          </a:bodyPr>
          <a:lstStyle/>
          <a:p>
            <a:pPr algn="l"/>
            <a:r>
              <a:rPr lang="en-US" dirty="0">
                <a:latin typeface="+mn-lt"/>
              </a:rPr>
              <a:t>5 TH/s</a:t>
            </a:r>
          </a:p>
        </p:txBody>
      </p:sp>
      <p:sp>
        <p:nvSpPr>
          <p:cNvPr id="20" name="TextBox 19">
            <a:extLst>
              <a:ext uri="{FF2B5EF4-FFF2-40B4-BE49-F238E27FC236}">
                <a16:creationId xmlns:a16="http://schemas.microsoft.com/office/drawing/2014/main" id="{C2F2818E-DE0E-AC42-B044-4BB059CB88A3}"/>
              </a:ext>
            </a:extLst>
          </p:cNvPr>
          <p:cNvSpPr txBox="1"/>
          <p:nvPr/>
        </p:nvSpPr>
        <p:spPr>
          <a:xfrm>
            <a:off x="1772481" y="3406313"/>
            <a:ext cx="1592876" cy="461665"/>
          </a:xfrm>
          <a:prstGeom prst="rect">
            <a:avLst/>
          </a:prstGeom>
          <a:noFill/>
        </p:spPr>
        <p:txBody>
          <a:bodyPr wrap="square" rtlCol="0">
            <a:spAutoFit/>
          </a:bodyPr>
          <a:lstStyle/>
          <a:p>
            <a:r>
              <a:rPr lang="en-US" dirty="0">
                <a:latin typeface="+mn-lt"/>
              </a:rPr>
              <a:t>2 </a:t>
            </a:r>
            <a:r>
              <a:rPr lang="en-US" dirty="0"/>
              <a:t>TH/s</a:t>
            </a:r>
            <a:endParaRPr lang="en-US" dirty="0">
              <a:latin typeface="+mn-lt"/>
            </a:endParaRPr>
          </a:p>
        </p:txBody>
      </p:sp>
      <p:sp>
        <p:nvSpPr>
          <p:cNvPr id="22" name="TextBox 21">
            <a:extLst>
              <a:ext uri="{FF2B5EF4-FFF2-40B4-BE49-F238E27FC236}">
                <a16:creationId xmlns:a16="http://schemas.microsoft.com/office/drawing/2014/main" id="{305A213F-2A24-F44B-9285-B0B9F3C5C706}"/>
              </a:ext>
            </a:extLst>
          </p:cNvPr>
          <p:cNvSpPr txBox="1"/>
          <p:nvPr/>
        </p:nvSpPr>
        <p:spPr>
          <a:xfrm>
            <a:off x="191230" y="4154283"/>
            <a:ext cx="3752114"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l"/>
            <a:r>
              <a:rPr lang="en-US" dirty="0">
                <a:latin typeface="+mn-lt"/>
              </a:rPr>
              <a:t>Terrible for the environment</a:t>
            </a:r>
          </a:p>
        </p:txBody>
      </p:sp>
      <p:sp>
        <p:nvSpPr>
          <p:cNvPr id="23" name="TextBox 22">
            <a:extLst>
              <a:ext uri="{FF2B5EF4-FFF2-40B4-BE49-F238E27FC236}">
                <a16:creationId xmlns:a16="http://schemas.microsoft.com/office/drawing/2014/main" id="{EEB2304C-61BA-7840-8D0E-ADDD580D7595}"/>
              </a:ext>
            </a:extLst>
          </p:cNvPr>
          <p:cNvSpPr txBox="1"/>
          <p:nvPr/>
        </p:nvSpPr>
        <p:spPr>
          <a:xfrm>
            <a:off x="6027404" y="1088932"/>
            <a:ext cx="2730777"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l"/>
            <a:r>
              <a:rPr lang="en-US" dirty="0"/>
              <a:t>Truly </a:t>
            </a:r>
            <a:r>
              <a:rPr lang="en-US" dirty="0" err="1"/>
              <a:t>permissionless</a:t>
            </a:r>
            <a:endParaRPr lang="en-US" dirty="0">
              <a:latin typeface="+mn-lt"/>
            </a:endParaRPr>
          </a:p>
        </p:txBody>
      </p:sp>
      <p:sp>
        <p:nvSpPr>
          <p:cNvPr id="24" name="TextBox 23">
            <a:extLst>
              <a:ext uri="{FF2B5EF4-FFF2-40B4-BE49-F238E27FC236}">
                <a16:creationId xmlns:a16="http://schemas.microsoft.com/office/drawing/2014/main" id="{40241D61-C1E1-8141-A804-441256913DFD}"/>
              </a:ext>
            </a:extLst>
          </p:cNvPr>
          <p:cNvSpPr txBox="1"/>
          <p:nvPr/>
        </p:nvSpPr>
        <p:spPr>
          <a:xfrm>
            <a:off x="6052139" y="4154282"/>
            <a:ext cx="2634661"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l"/>
            <a:r>
              <a:rPr lang="en-US" dirty="0"/>
              <a:t>More next lecture</a:t>
            </a:r>
            <a:endParaRPr lang="en-US" dirty="0">
              <a:latin typeface="+mn-lt"/>
            </a:endParaRPr>
          </a:p>
        </p:txBody>
      </p:sp>
      <p:pic>
        <p:nvPicPr>
          <p:cNvPr id="17410" name="Picture 2" descr="Bitcoin - Open Source-P2P-Geld">
            <a:extLst>
              <a:ext uri="{FF2B5EF4-FFF2-40B4-BE49-F238E27FC236}">
                <a16:creationId xmlns:a16="http://schemas.microsoft.com/office/drawing/2014/main" id="{575478D7-D25A-E341-9909-A00C51FF1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393" y="2575299"/>
            <a:ext cx="1049879" cy="10498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018A114-97E4-684B-AA9F-6ADC254CC1F9}"/>
                  </a:ext>
                </a:extLst>
              </p:cNvPr>
              <p:cNvSpPr/>
              <p:nvPr/>
            </p:nvSpPr>
            <p:spPr>
              <a:xfrm>
                <a:off x="191230" y="966746"/>
                <a:ext cx="2984963" cy="676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Recall: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&lt;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num>
                      <m:den>
                        <m:r>
                          <a:rPr lang="en-US" b="0" i="1" smtClean="0">
                            <a:latin typeface="Cambria Math" panose="02040503050406030204" pitchFamily="18" charset="0"/>
                          </a:rPr>
                          <m:t>𝐷</m:t>
                        </m:r>
                      </m:den>
                    </m:f>
                  </m:oMath>
                </a14:m>
                <a:endParaRPr lang="en-US" baseline="30000" dirty="0"/>
              </a:p>
            </p:txBody>
          </p:sp>
        </mc:Choice>
        <mc:Fallback xmlns="">
          <p:sp>
            <p:nvSpPr>
              <p:cNvPr id="11" name="Rectangle 10">
                <a:extLst>
                  <a:ext uri="{FF2B5EF4-FFF2-40B4-BE49-F238E27FC236}">
                    <a16:creationId xmlns:a16="http://schemas.microsoft.com/office/drawing/2014/main" id="{1018A114-97E4-684B-AA9F-6ADC254CC1F9}"/>
                  </a:ext>
                </a:extLst>
              </p:cNvPr>
              <p:cNvSpPr>
                <a:spLocks noRot="1" noChangeAspect="1" noMove="1" noResize="1" noEditPoints="1" noAdjustHandles="1" noChangeArrowheads="1" noChangeShapeType="1" noTextEdit="1"/>
              </p:cNvSpPr>
              <p:nvPr/>
            </p:nvSpPr>
            <p:spPr>
              <a:xfrm>
                <a:off x="191230" y="966746"/>
                <a:ext cx="2984963" cy="67615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945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5B9E-B40B-AA4E-B45F-4C5A2E323D05}"/>
              </a:ext>
            </a:extLst>
          </p:cNvPr>
          <p:cNvSpPr>
            <a:spLocks noGrp="1"/>
          </p:cNvSpPr>
          <p:nvPr>
            <p:ph type="title"/>
          </p:nvPr>
        </p:nvSpPr>
        <p:spPr/>
        <p:txBody>
          <a:bodyPr>
            <a:normAutofit fontScale="90000"/>
          </a:bodyPr>
          <a:lstStyle/>
          <a:p>
            <a:r>
              <a:rPr lang="en-US" dirty="0"/>
              <a:t>Network Model</a:t>
            </a:r>
          </a:p>
        </p:txBody>
      </p:sp>
      <p:sp>
        <p:nvSpPr>
          <p:cNvPr id="3" name="Content Placeholder 2">
            <a:extLst>
              <a:ext uri="{FF2B5EF4-FFF2-40B4-BE49-F238E27FC236}">
                <a16:creationId xmlns:a16="http://schemas.microsoft.com/office/drawing/2014/main" id="{053BB4F0-DA96-634A-8281-5B8FEA8A16B6}"/>
              </a:ext>
            </a:extLst>
          </p:cNvPr>
          <p:cNvSpPr>
            <a:spLocks noGrp="1"/>
          </p:cNvSpPr>
          <p:nvPr>
            <p:ph idx="1"/>
          </p:nvPr>
        </p:nvSpPr>
        <p:spPr/>
        <p:txBody>
          <a:bodyPr/>
          <a:lstStyle/>
          <a:p>
            <a:r>
              <a:rPr lang="en-US" dirty="0" err="1"/>
              <a:t>Dolev</a:t>
            </a:r>
            <a:r>
              <a:rPr lang="en-US" dirty="0"/>
              <a:t> Strong assumes messages gets delivered by next round</a:t>
            </a:r>
          </a:p>
          <a:p>
            <a:pPr lvl="1"/>
            <a:r>
              <a:rPr lang="en-US" dirty="0"/>
              <a:t>Not realistic (honest nodes can have network outages)</a:t>
            </a:r>
          </a:p>
          <a:p>
            <a:pPr lvl="1"/>
            <a:r>
              <a:rPr lang="en-US" dirty="0"/>
              <a:t>Protocol broken if messages aren’t delivered in time</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1237324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5B9E-B40B-AA4E-B45F-4C5A2E323D05}"/>
              </a:ext>
            </a:extLst>
          </p:cNvPr>
          <p:cNvSpPr>
            <a:spLocks noGrp="1"/>
          </p:cNvSpPr>
          <p:nvPr>
            <p:ph type="title"/>
          </p:nvPr>
        </p:nvSpPr>
        <p:spPr/>
        <p:txBody>
          <a:bodyPr>
            <a:normAutofit fontScale="90000"/>
          </a:bodyPr>
          <a:lstStyle/>
          <a:p>
            <a:r>
              <a:rPr lang="en-US" dirty="0"/>
              <a:t>Network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3BB4F0-DA96-634A-8281-5B8FEA8A16B6}"/>
                  </a:ext>
                </a:extLst>
              </p:cNvPr>
              <p:cNvSpPr>
                <a:spLocks noGrp="1"/>
              </p:cNvSpPr>
              <p:nvPr>
                <p:ph idx="1"/>
              </p:nvPr>
            </p:nvSpPr>
            <p:spPr>
              <a:xfrm>
                <a:off x="457199" y="1200151"/>
                <a:ext cx="8686801" cy="3943349"/>
              </a:xfrm>
            </p:spPr>
            <p:txBody>
              <a:bodyPr>
                <a:normAutofit fontScale="85000" lnSpcReduction="10000"/>
              </a:bodyPr>
              <a:lstStyle/>
              <a:p>
                <a:r>
                  <a:rPr lang="en-US" b="1" dirty="0"/>
                  <a:t>Synchronous: </a:t>
                </a:r>
                <a:r>
                  <a:rPr lang="en-US" dirty="0"/>
                  <a:t>There is </a:t>
                </a:r>
                <a:r>
                  <a:rPr lang="en-US" u="sng" dirty="0"/>
                  <a:t>known</a:t>
                </a:r>
                <a:r>
                  <a:rPr lang="en-US" dirty="0"/>
                  <a:t> maximum delay </a:t>
                </a:r>
                <a14:m>
                  <m:oMath xmlns:m="http://schemas.openxmlformats.org/officeDocument/2006/math">
                    <m:r>
                      <m:rPr>
                        <m:sty m:val="p"/>
                      </m:rPr>
                      <a:rPr lang="en-US" b="0" i="0" smtClean="0">
                        <a:latin typeface="Cambria Math" panose="02040503050406030204" pitchFamily="18" charset="0"/>
                      </a:rPr>
                      <m:t>Δ</m:t>
                    </m:r>
                  </m:oMath>
                </a14:m>
                <a:r>
                  <a:rPr lang="en-US" dirty="0"/>
                  <a:t> such that any message sent from one node to another is delivered within </a:t>
                </a:r>
                <a14:m>
                  <m:oMath xmlns:m="http://schemas.openxmlformats.org/officeDocument/2006/math">
                    <m:r>
                      <m:rPr>
                        <m:sty m:val="p"/>
                      </m:rPr>
                      <a:rPr lang="en-US">
                        <a:latin typeface="Cambria Math" panose="02040503050406030204" pitchFamily="18" charset="0"/>
                      </a:rPr>
                      <m:t>Δ</m:t>
                    </m:r>
                  </m:oMath>
                </a14:m>
                <a:r>
                  <a:rPr lang="en-US" dirty="0"/>
                  <a:t> time.</a:t>
                </a:r>
              </a:p>
              <a:p>
                <a:pPr lvl="2">
                  <a:buFont typeface="Wingdings" pitchFamily="2" charset="2"/>
                  <a:buChar char="§"/>
                </a:pPr>
                <a:r>
                  <a:rPr lang="en-US" dirty="0"/>
                  <a:t>Protocol </a:t>
                </a:r>
                <a:r>
                  <a:rPr lang="en-US" i="1" dirty="0"/>
                  <a:t>can </a:t>
                </a:r>
                <a:r>
                  <a:rPr lang="en-US" dirty="0"/>
                  <a:t>use </a:t>
                </a:r>
                <a14:m>
                  <m:oMath xmlns:m="http://schemas.openxmlformats.org/officeDocument/2006/math">
                    <m:r>
                      <m:rPr>
                        <m:sty m:val="p"/>
                      </m:rPr>
                      <a:rPr lang="en-US">
                        <a:latin typeface="Cambria Math" panose="02040503050406030204" pitchFamily="18" charset="0"/>
                      </a:rPr>
                      <m:t>Δ</m:t>
                    </m:r>
                  </m:oMath>
                </a14:m>
                <a:r>
                  <a:rPr lang="en-US" i="1" dirty="0"/>
                  <a:t> </a:t>
                </a:r>
                <a:r>
                  <a:rPr lang="en-US" dirty="0"/>
                  <a:t>as parameter</a:t>
                </a:r>
              </a:p>
              <a:p>
                <a:r>
                  <a:rPr lang="en-US" b="1" dirty="0"/>
                  <a:t>Partially Synchronous: </a:t>
                </a:r>
                <a14:m>
                  <m:oMath xmlns:m="http://schemas.openxmlformats.org/officeDocument/2006/math">
                    <m:r>
                      <m:rPr>
                        <m:sty m:val="p"/>
                      </m:rPr>
                      <a:rPr lang="en-US">
                        <a:latin typeface="Cambria Math" panose="02040503050406030204" pitchFamily="18" charset="0"/>
                      </a:rPr>
                      <m:t>Δ</m:t>
                    </m:r>
                  </m:oMath>
                </a14:m>
                <a:r>
                  <a:rPr lang="en-US" dirty="0"/>
                  <a:t> exists but is </a:t>
                </a:r>
                <a:r>
                  <a:rPr lang="en-US" u="sng" dirty="0"/>
                  <a:t>unknown</a:t>
                </a:r>
              </a:p>
              <a:p>
                <a:pPr lvl="2">
                  <a:buFont typeface="Wingdings" pitchFamily="2" charset="2"/>
                  <a:buChar char="§"/>
                </a:pPr>
                <a:r>
                  <a:rPr lang="en-US" dirty="0"/>
                  <a:t>Same protocol must work for any </a:t>
                </a:r>
                <a14:m>
                  <m:oMath xmlns:m="http://schemas.openxmlformats.org/officeDocument/2006/math">
                    <m:r>
                      <m:rPr>
                        <m:sty m:val="p"/>
                      </m:rPr>
                      <a:rPr lang="en-US">
                        <a:latin typeface="Cambria Math" panose="02040503050406030204" pitchFamily="18" charset="0"/>
                      </a:rPr>
                      <m:t>Δ</m:t>
                    </m:r>
                  </m:oMath>
                </a14:m>
                <a:endParaRPr lang="en-US" dirty="0"/>
              </a:p>
              <a:p>
                <a:pPr lvl="2">
                  <a:buFont typeface="Wingdings" pitchFamily="2" charset="2"/>
                  <a:buChar char="§"/>
                </a:pPr>
                <a:r>
                  <a:rPr lang="en-US" dirty="0"/>
                  <a:t>Equivalent definition: There exists periods of synchrony in which delay is </a:t>
                </a:r>
                <a14:m>
                  <m:oMath xmlns:m="http://schemas.openxmlformats.org/officeDocument/2006/math">
                    <m:r>
                      <m:rPr>
                        <m:sty m:val="p"/>
                      </m:rPr>
                      <a:rPr lang="en-US">
                        <a:latin typeface="Cambria Math" panose="02040503050406030204" pitchFamily="18" charset="0"/>
                      </a:rPr>
                      <m:t>Δ</m:t>
                    </m:r>
                  </m:oMath>
                </a14:m>
                <a:r>
                  <a:rPr lang="en-US" dirty="0"/>
                  <a:t>. Protocol does not know when these begin</a:t>
                </a:r>
              </a:p>
              <a:p>
                <a:r>
                  <a:rPr lang="en-US" b="1" dirty="0"/>
                  <a:t>Asynchronous: </a:t>
                </a:r>
                <a:r>
                  <a:rPr lang="en-US" dirty="0"/>
                  <a:t>Network experiences arbitrary failures</a:t>
                </a:r>
              </a:p>
              <a:p>
                <a:pPr lvl="2">
                  <a:buFont typeface="Wingdings" pitchFamily="2" charset="2"/>
                  <a:buChar char="§"/>
                </a:pPr>
                <a:r>
                  <a:rPr lang="en-US" dirty="0"/>
                  <a:t>Consensus problem unsolvable </a:t>
                </a:r>
              </a:p>
              <a:p>
                <a:pPr lvl="1"/>
                <a:endParaRPr lang="en-US" b="1"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053BB4F0-DA96-634A-8281-5B8FEA8A16B6}"/>
                  </a:ext>
                </a:extLst>
              </p:cNvPr>
              <p:cNvSpPr>
                <a:spLocks noGrp="1" noRot="1" noChangeAspect="1" noMove="1" noResize="1" noEditPoints="1" noAdjustHandles="1" noChangeArrowheads="1" noChangeShapeType="1" noTextEdit="1"/>
              </p:cNvSpPr>
              <p:nvPr>
                <p:ph idx="1"/>
              </p:nvPr>
            </p:nvSpPr>
            <p:spPr>
              <a:xfrm>
                <a:off x="457199" y="1200151"/>
                <a:ext cx="8686801" cy="3943349"/>
              </a:xfrm>
              <a:blipFill>
                <a:blip r:embed="rId3"/>
                <a:stretch>
                  <a:fillRect l="-1023" t="-1929" r="-43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4811CD7-A567-F74F-87BF-A5BE6F255EB0}"/>
              </a:ext>
            </a:extLst>
          </p:cNvPr>
          <p:cNvSpPr/>
          <p:nvPr/>
        </p:nvSpPr>
        <p:spPr>
          <a:xfrm>
            <a:off x="6191794" y="2124891"/>
            <a:ext cx="2734492" cy="3744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Any f (</a:t>
            </a:r>
            <a:r>
              <a:rPr lang="en-US" dirty="0" err="1"/>
              <a:t>Dolev</a:t>
            </a:r>
            <a:r>
              <a:rPr lang="en-US" dirty="0"/>
              <a:t>-Strong)</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A3127FD-E787-D54E-8952-817E0A4C0DE0}"/>
                  </a:ext>
                </a:extLst>
              </p:cNvPr>
              <p:cNvSpPr/>
              <p:nvPr/>
            </p:nvSpPr>
            <p:spPr>
              <a:xfrm>
                <a:off x="6191794" y="3063783"/>
                <a:ext cx="2734492" cy="3744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&lt;</m:t>
                      </m:r>
                      <m:r>
                        <a:rPr lang="en-US" b="0" i="1" smtClean="0">
                          <a:latin typeface="Cambria Math" panose="02040503050406030204" pitchFamily="18" charset="0"/>
                        </a:rPr>
                        <m:t>𝑛</m:t>
                      </m:r>
                      <m:r>
                        <a:rPr lang="en-US" b="0" i="1" smtClean="0">
                          <a:latin typeface="Cambria Math" panose="02040503050406030204" pitchFamily="18" charset="0"/>
                        </a:rPr>
                        <m:t>/3</m:t>
                      </m:r>
                    </m:oMath>
                  </m:oMathPara>
                </a14:m>
                <a:endParaRPr lang="en-US" dirty="0"/>
              </a:p>
            </p:txBody>
          </p:sp>
        </mc:Choice>
        <mc:Fallback xmlns="">
          <p:sp>
            <p:nvSpPr>
              <p:cNvPr id="5" name="Rectangle 4">
                <a:extLst>
                  <a:ext uri="{FF2B5EF4-FFF2-40B4-BE49-F238E27FC236}">
                    <a16:creationId xmlns:a16="http://schemas.microsoft.com/office/drawing/2014/main" id="{7A3127FD-E787-D54E-8952-817E0A4C0DE0}"/>
                  </a:ext>
                </a:extLst>
              </p:cNvPr>
              <p:cNvSpPr>
                <a:spLocks noRot="1" noChangeAspect="1" noMove="1" noResize="1" noEditPoints="1" noAdjustHandles="1" noChangeArrowheads="1" noChangeShapeType="1" noTextEdit="1"/>
              </p:cNvSpPr>
              <p:nvPr/>
            </p:nvSpPr>
            <p:spPr>
              <a:xfrm>
                <a:off x="6191794" y="3063783"/>
                <a:ext cx="2734492" cy="37446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162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1726-FAB6-0348-9781-8889F118F417}"/>
              </a:ext>
            </a:extLst>
          </p:cNvPr>
          <p:cNvSpPr>
            <a:spLocks noGrp="1"/>
          </p:cNvSpPr>
          <p:nvPr>
            <p:ph type="title"/>
          </p:nvPr>
        </p:nvSpPr>
        <p:spPr/>
        <p:txBody>
          <a:bodyPr>
            <a:normAutofit fontScale="90000"/>
          </a:bodyPr>
          <a:lstStyle/>
          <a:p>
            <a:r>
              <a:rPr lang="en-US" dirty="0"/>
              <a:t>Blockchain Consensus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072FC1B-F971-F741-ACFE-D035AF0C7C30}"/>
                  </a:ext>
                </a:extLst>
              </p:cNvPr>
              <p:cNvSpPr>
                <a:spLocks noGrp="1"/>
              </p:cNvSpPr>
              <p:nvPr>
                <p:ph idx="1"/>
              </p:nvPr>
            </p:nvSpPr>
            <p:spPr>
              <a:xfrm>
                <a:off x="457200" y="1200150"/>
                <a:ext cx="8229600" cy="4456937"/>
              </a:xfrm>
            </p:spPr>
            <p:txBody>
              <a:bodyPr>
                <a:normAutofit/>
              </a:bodyPr>
              <a:lstStyle/>
              <a:p>
                <a:r>
                  <a:rPr lang="en-US" dirty="0"/>
                  <a:t>”State Machine Replication” on n nodes (or servers)</a:t>
                </a:r>
              </a:p>
              <a:p>
                <a:r>
                  <a:rPr lang="en-US" dirty="0"/>
                  <a:t>Stream of transactions </a:t>
                </a:r>
                <a14:m>
                  <m:oMath xmlns:m="http://schemas.openxmlformats.org/officeDocument/2006/math">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r>
                  <a:rPr lang="en-US" dirty="0"/>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is a list of confirmed Tx by node </a:t>
                </a:r>
                <a14:m>
                  <m:oMath xmlns:m="http://schemas.openxmlformats.org/officeDocument/2006/math">
                    <m:r>
                      <a:rPr lang="en-US" i="1" dirty="0" smtClean="0">
                        <a:latin typeface="Cambria Math" panose="02040503050406030204" pitchFamily="18" charset="0"/>
                      </a:rPr>
                      <m:t>𝑖</m:t>
                    </m:r>
                  </m:oMath>
                </a14:m>
                <a:r>
                  <a:rPr lang="en-US" dirty="0"/>
                  <a:t> at time </a:t>
                </a:r>
                <a14:m>
                  <m:oMath xmlns:m="http://schemas.openxmlformats.org/officeDocument/2006/math">
                    <m:r>
                      <a:rPr lang="en-US" i="1" dirty="0" smtClean="0">
                        <a:latin typeface="Cambria Math" panose="02040503050406030204" pitchFamily="18" charset="0"/>
                      </a:rPr>
                      <m:t>𝑡</m:t>
                    </m:r>
                  </m:oMath>
                </a14:m>
                <a:endParaRPr lang="en-US" dirty="0"/>
              </a:p>
              <a:p>
                <a:r>
                  <a:rPr lang="en-US" u="sng" dirty="0"/>
                  <a:t>Goal:</a:t>
                </a:r>
                <a:r>
                  <a:rPr lang="en-US" dirty="0"/>
                  <a:t> Protocol that satisfies two properties:</a:t>
                </a:r>
              </a:p>
              <a:p>
                <a:pPr lvl="1">
                  <a:buFont typeface="Wingdings" pitchFamily="2" charset="2"/>
                  <a:buChar char="ü"/>
                </a:pPr>
                <a:r>
                  <a:rPr lang="en-US" dirty="0"/>
                  <a:t>Nodes confirmed transactions are consistent with each other</a:t>
                </a:r>
              </a:p>
              <a:p>
                <a:pPr lvl="1">
                  <a:buFont typeface="Wingdings" pitchFamily="2" charset="2"/>
                  <a:buChar char="ü"/>
                </a:pPr>
                <a:r>
                  <a:rPr lang="en-US" dirty="0"/>
                  <a:t>Transactions will eventually get confirmed</a:t>
                </a:r>
              </a:p>
              <a:p>
                <a:endParaRPr lang="en-US" dirty="0"/>
              </a:p>
            </p:txBody>
          </p:sp>
        </mc:Choice>
        <mc:Fallback xmlns="">
          <p:sp>
            <p:nvSpPr>
              <p:cNvPr id="4" name="Content Placeholder 3">
                <a:extLst>
                  <a:ext uri="{FF2B5EF4-FFF2-40B4-BE49-F238E27FC236}">
                    <a16:creationId xmlns:a16="http://schemas.microsoft.com/office/drawing/2014/main" id="{8072FC1B-F971-F741-ACFE-D035AF0C7C30}"/>
                  </a:ext>
                </a:extLst>
              </p:cNvPr>
              <p:cNvSpPr>
                <a:spLocks noGrp="1" noRot="1" noChangeAspect="1" noMove="1" noResize="1" noEditPoints="1" noAdjustHandles="1" noChangeArrowheads="1" noChangeShapeType="1" noTextEdit="1"/>
              </p:cNvSpPr>
              <p:nvPr>
                <p:ph idx="1"/>
              </p:nvPr>
            </p:nvSpPr>
            <p:spPr>
              <a:xfrm>
                <a:off x="457200" y="1200150"/>
                <a:ext cx="8229600" cy="4456937"/>
              </a:xfrm>
              <a:blipFill>
                <a:blip r:embed="rId3"/>
                <a:stretch>
                  <a:fillRect l="-1389" t="-1425" r="-1852"/>
                </a:stretch>
              </a:blipFill>
            </p:spPr>
            <p:txBody>
              <a:bodyPr/>
              <a:lstStyle/>
              <a:p>
                <a:r>
                  <a:rPr lang="en-US">
                    <a:noFill/>
                  </a:rPr>
                  <a:t> </a:t>
                </a:r>
              </a:p>
            </p:txBody>
          </p:sp>
        </mc:Fallback>
      </mc:AlternateContent>
    </p:spTree>
    <p:extLst>
      <p:ext uri="{BB962C8B-B14F-4D97-AF65-F5344CB8AC3E}">
        <p14:creationId xmlns:p14="http://schemas.microsoft.com/office/powerpoint/2010/main" val="424732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1726-FAB6-0348-9781-8889F118F417}"/>
              </a:ext>
            </a:extLst>
          </p:cNvPr>
          <p:cNvSpPr>
            <a:spLocks noGrp="1"/>
          </p:cNvSpPr>
          <p:nvPr>
            <p:ph type="title"/>
          </p:nvPr>
        </p:nvSpPr>
        <p:spPr/>
        <p:txBody>
          <a:bodyPr>
            <a:normAutofit fontScale="90000"/>
          </a:bodyPr>
          <a:lstStyle/>
          <a:p>
            <a:r>
              <a:rPr lang="en-US" dirty="0"/>
              <a:t>Blockchain Consensus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072FC1B-F971-F741-ACFE-D035AF0C7C30}"/>
                  </a:ext>
                </a:extLst>
              </p:cNvPr>
              <p:cNvSpPr>
                <a:spLocks noGrp="1"/>
              </p:cNvSpPr>
              <p:nvPr>
                <p:ph idx="1"/>
              </p:nvPr>
            </p:nvSpPr>
            <p:spPr>
              <a:xfrm>
                <a:off x="457200" y="1200150"/>
                <a:ext cx="8229600" cy="4847953"/>
              </a:xfrm>
            </p:spPr>
            <p:txBody>
              <a:bodyPr>
                <a:normAutofit/>
              </a:bodyPr>
              <a:lstStyle/>
              <a:p>
                <a:pPr marL="0" indent="0">
                  <a:buNone/>
                </a:pPr>
                <a:r>
                  <a:rPr lang="en-US" b="1" u="sng" dirty="0"/>
                  <a:t>Consistency</a:t>
                </a:r>
              </a:p>
              <a:p>
                <a:pPr marL="0" indent="0">
                  <a:buNone/>
                </a:pPr>
                <a:r>
                  <a:rPr lang="en-US" dirty="0"/>
                  <a:t>For all honest nodes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and times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a:t>
                </a:r>
              </a:p>
              <a:p>
                <a:pPr marL="0" indent="0">
                  <a:buNone/>
                </a:pPr>
                <a:r>
                  <a:rPr lang="en-US" dirty="0"/>
                  <a:t>Either list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a prefix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b="0" i="1" smtClean="0">
                            <a:latin typeface="Cambria Math" panose="02040503050406030204" pitchFamily="18" charset="0"/>
                          </a:rPr>
                          <m:t>′</m:t>
                        </m:r>
                      </m:e>
                    </m:d>
                  </m:oMath>
                </a14:m>
                <a:r>
                  <a:rPr lang="en-US" dirty="0"/>
                  <a:t> or vice versa</a:t>
                </a:r>
              </a:p>
              <a:p>
                <a:pPr marL="0" indent="0">
                  <a:buNone/>
                </a:pPr>
                <a14:m>
                  <m:oMath xmlns:m="http://schemas.openxmlformats.org/officeDocument/2006/math">
                    <m:r>
                      <a:rPr lang="en-US" b="1" i="0" u="sng" smtClean="0">
                        <a:latin typeface="Cambria Math" panose="02040503050406030204" pitchFamily="18" charset="0"/>
                      </a:rPr>
                      <m:t>𝚫</m:t>
                    </m:r>
                    <m:r>
                      <a:rPr lang="en-US" b="1" i="0" u="sng" smtClean="0">
                        <a:latin typeface="Cambria Math" panose="02040503050406030204" pitchFamily="18" charset="0"/>
                      </a:rPr>
                      <m:t>−</m:t>
                    </m:r>
                  </m:oMath>
                </a14:m>
                <a:r>
                  <a:rPr lang="en-US" b="1" u="sng" dirty="0"/>
                  <a:t>Liveness</a:t>
                </a:r>
              </a:p>
              <a:p>
                <a:pPr marL="0" indent="0">
                  <a:buNone/>
                </a:pPr>
                <a:r>
                  <a:rPr lang="en-US" dirty="0"/>
                  <a:t>There exists function </a:t>
                </a:r>
                <a14:m>
                  <m:oMath xmlns:m="http://schemas.openxmlformats.org/officeDocument/2006/math">
                    <m:r>
                      <a:rPr lang="en-US" i="1" dirty="0" smtClean="0">
                        <a:latin typeface="Cambria Math" panose="02040503050406030204" pitchFamily="18" charset="0"/>
                      </a:rPr>
                      <m:t>𝑇</m:t>
                    </m:r>
                  </m:oMath>
                </a14:m>
                <a:r>
                  <a:rPr lang="en-US" dirty="0"/>
                  <a:t> such that: </a:t>
                </a:r>
              </a:p>
              <a:p>
                <a:pPr marL="0" indent="0">
                  <a:buNone/>
                </a:pPr>
                <a:r>
                  <a:rPr lang="en-US" dirty="0"/>
                  <a:t>If any honest node receives </a:t>
                </a:r>
                <a14:m>
                  <m:oMath xmlns:m="http://schemas.openxmlformats.org/officeDocument/2006/math">
                    <m:r>
                      <a:rPr lang="en-US" b="0" i="1" smtClean="0">
                        <a:latin typeface="Cambria Math" panose="02040503050406030204" pitchFamily="18" charset="0"/>
                      </a:rPr>
                      <m:t>𝑡𝑥</m:t>
                    </m:r>
                  </m:oMath>
                </a14:m>
                <a:r>
                  <a:rPr lang="en-US" dirty="0"/>
                  <a:t> at time </a:t>
                </a:r>
                <a14:m>
                  <m:oMath xmlns:m="http://schemas.openxmlformats.org/officeDocument/2006/math">
                    <m:r>
                      <a:rPr lang="en-US" b="0" i="1" smtClean="0">
                        <a:latin typeface="Cambria Math" panose="02040503050406030204" pitchFamily="18" charset="0"/>
                      </a:rPr>
                      <m:t>𝑡</m:t>
                    </m:r>
                  </m:oMath>
                </a14:m>
                <a:r>
                  <a:rPr lang="en-US" dirty="0"/>
                  <a:t> then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𝑡𝑥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0" smtClean="0">
                                <a:latin typeface="Cambria Math" panose="02040503050406030204" pitchFamily="18" charset="0"/>
                              </a:rPr>
                              <m:t>,</m:t>
                            </m:r>
                            <m:r>
                              <m:rPr>
                                <m:sty m:val="p"/>
                              </m:rPr>
                              <a:rPr lang="en-US" b="0" i="0" smtClean="0">
                                <a:latin typeface="Cambria Math" panose="02040503050406030204" pitchFamily="18" charset="0"/>
                              </a:rPr>
                              <m:t>n</m:t>
                            </m:r>
                          </m:e>
                        </m:d>
                      </m:e>
                    </m:d>
                  </m:oMath>
                </a14:m>
                <a:r>
                  <a:rPr lang="en-US" dirty="0"/>
                  <a:t>. At time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T</m:t>
                    </m:r>
                    <m:d>
                      <m:dPr>
                        <m:ctrlPr>
                          <a:rPr lang="en-US" i="1">
                            <a:latin typeface="Cambria Math" panose="02040503050406030204" pitchFamily="18" charset="0"/>
                          </a:rPr>
                        </m:ctrlPr>
                      </m:dPr>
                      <m:e>
                        <m:r>
                          <m:rPr>
                            <m:sty m:val="p"/>
                          </m:rPr>
                          <a:rPr lang="en-US">
                            <a:latin typeface="Cambria Math" panose="02040503050406030204" pitchFamily="18" charset="0"/>
                          </a:rPr>
                          <m:t>Δ</m:t>
                        </m:r>
                        <m:r>
                          <a:rPr lang="en-US">
                            <a:latin typeface="Cambria Math" panose="02040503050406030204" pitchFamily="18" charset="0"/>
                          </a:rPr>
                          <m:t>,</m:t>
                        </m:r>
                        <m:r>
                          <m:rPr>
                            <m:sty m:val="p"/>
                          </m:rPr>
                          <a:rPr lang="en-US">
                            <a:latin typeface="Cambria Math" panose="02040503050406030204" pitchFamily="18" charset="0"/>
                          </a:rPr>
                          <m:t>n</m:t>
                        </m:r>
                      </m:e>
                    </m:d>
                  </m:oMath>
                </a14:m>
                <a:r>
                  <a:rPr lang="en-US" dirty="0"/>
                  <a:t> </a:t>
                </a:r>
                <a14:m>
                  <m:oMath xmlns:m="http://schemas.openxmlformats.org/officeDocument/2006/math">
                    <m:r>
                      <a:rPr lang="en-US" i="1">
                        <a:latin typeface="Cambria Math" panose="02040503050406030204" pitchFamily="18" charset="0"/>
                      </a:rPr>
                      <m:t>𝑡𝑥</m:t>
                    </m:r>
                  </m:oMath>
                </a14:m>
                <a:r>
                  <a:rPr lang="en-US" dirty="0"/>
                  <a:t> is </a:t>
                </a:r>
                <a:r>
                  <a:rPr lang="en-US" i="1" dirty="0"/>
                  <a:t>finalized</a:t>
                </a:r>
              </a:p>
              <a:p>
                <a:pPr marL="0" indent="0">
                  <a:buNone/>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b="0" i="1" smtClean="0">
                          <a:latin typeface="Cambria Math" panose="02040503050406030204" pitchFamily="18" charset="0"/>
                        </a:rPr>
                        <m:t>𝑚𝑎𝑥𝑖𝑚𝑢𝑚</m:t>
                      </m:r>
                      <m:r>
                        <a:rPr lang="en-US" b="0" i="1" smtClean="0">
                          <a:latin typeface="Cambria Math" panose="02040503050406030204" pitchFamily="18" charset="0"/>
                        </a:rPr>
                        <m:t> </m:t>
                      </m:r>
                      <m:r>
                        <a:rPr lang="en-US" b="0" i="1" smtClean="0">
                          <a:latin typeface="Cambria Math" panose="02040503050406030204" pitchFamily="18" charset="0"/>
                        </a:rPr>
                        <m:t>𝑛𝑒𝑡𝑤𝑜𝑟𝑘</m:t>
                      </m:r>
                      <m:r>
                        <a:rPr lang="en-US" b="0" i="1" smtClean="0">
                          <a:latin typeface="Cambria Math" panose="02040503050406030204" pitchFamily="18" charset="0"/>
                        </a:rPr>
                        <m:t> </m:t>
                      </m:r>
                      <m:r>
                        <a:rPr lang="en-US" b="0" i="1" smtClean="0">
                          <a:latin typeface="Cambria Math" panose="02040503050406030204" pitchFamily="18" charset="0"/>
                        </a:rPr>
                        <m:t>𝑑𝑒𝑙𝑎𝑦</m:t>
                      </m:r>
                    </m:oMath>
                  </m:oMathPara>
                </a14:m>
                <a:endParaRPr lang="en-US" dirty="0"/>
              </a:p>
              <a:p>
                <a:pPr marL="0" indent="0">
                  <a:buNone/>
                </a:pPr>
                <a:r>
                  <a:rPr lang="en-US" dirty="0"/>
                  <a:t> </a:t>
                </a:r>
              </a:p>
              <a:p>
                <a:endParaRPr lang="en-US" dirty="0"/>
              </a:p>
            </p:txBody>
          </p:sp>
        </mc:Choice>
        <mc:Fallback xmlns="">
          <p:sp>
            <p:nvSpPr>
              <p:cNvPr id="4" name="Content Placeholder 3">
                <a:extLst>
                  <a:ext uri="{FF2B5EF4-FFF2-40B4-BE49-F238E27FC236}">
                    <a16:creationId xmlns:a16="http://schemas.microsoft.com/office/drawing/2014/main" id="{8072FC1B-F971-F741-ACFE-D035AF0C7C30}"/>
                  </a:ext>
                </a:extLst>
              </p:cNvPr>
              <p:cNvSpPr>
                <a:spLocks noGrp="1" noRot="1" noChangeAspect="1" noMove="1" noResize="1" noEditPoints="1" noAdjustHandles="1" noChangeArrowheads="1" noChangeShapeType="1" noTextEdit="1"/>
              </p:cNvSpPr>
              <p:nvPr>
                <p:ph idx="1"/>
              </p:nvPr>
            </p:nvSpPr>
            <p:spPr>
              <a:xfrm>
                <a:off x="457200" y="1200150"/>
                <a:ext cx="8229600" cy="4847953"/>
              </a:xfrm>
              <a:blipFill>
                <a:blip r:embed="rId2"/>
                <a:stretch>
                  <a:fillRect l="-1698" t="-1305"/>
                </a:stretch>
              </a:blipFill>
            </p:spPr>
            <p:txBody>
              <a:bodyPr/>
              <a:lstStyle/>
              <a:p>
                <a:r>
                  <a:rPr lang="en-US">
                    <a:noFill/>
                  </a:rPr>
                  <a:t> </a:t>
                </a:r>
              </a:p>
            </p:txBody>
          </p:sp>
        </mc:Fallback>
      </mc:AlternateContent>
    </p:spTree>
    <p:extLst>
      <p:ext uri="{BB962C8B-B14F-4D97-AF65-F5344CB8AC3E}">
        <p14:creationId xmlns:p14="http://schemas.microsoft.com/office/powerpoint/2010/main" val="229604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8C82-A7E3-3B40-B2B4-587713DF8842}"/>
              </a:ext>
            </a:extLst>
          </p:cNvPr>
          <p:cNvSpPr>
            <a:spLocks noGrp="1"/>
          </p:cNvSpPr>
          <p:nvPr>
            <p:ph type="title"/>
          </p:nvPr>
        </p:nvSpPr>
        <p:spPr/>
        <p:txBody>
          <a:bodyPr>
            <a:normAutofit fontScale="90000"/>
          </a:bodyPr>
          <a:lstStyle/>
          <a:p>
            <a:r>
              <a:rPr lang="en-US" dirty="0"/>
              <a:t>What You Will Learn Today</a:t>
            </a:r>
          </a:p>
        </p:txBody>
      </p:sp>
      <p:sp>
        <p:nvSpPr>
          <p:cNvPr id="3" name="Content Placeholder 2">
            <a:extLst>
              <a:ext uri="{FF2B5EF4-FFF2-40B4-BE49-F238E27FC236}">
                <a16:creationId xmlns:a16="http://schemas.microsoft.com/office/drawing/2014/main" id="{76CDFB6A-2CDF-1447-AF4B-321D6A143324}"/>
              </a:ext>
            </a:extLst>
          </p:cNvPr>
          <p:cNvSpPr>
            <a:spLocks noGrp="1"/>
          </p:cNvSpPr>
          <p:nvPr>
            <p:ph idx="1"/>
          </p:nvPr>
        </p:nvSpPr>
        <p:spPr>
          <a:xfrm>
            <a:off x="457200" y="1200151"/>
            <a:ext cx="5454042" cy="3818430"/>
          </a:xfrm>
        </p:spPr>
        <p:txBody>
          <a:bodyPr/>
          <a:lstStyle/>
          <a:p>
            <a:pPr marL="0" indent="0">
              <a:buNone/>
            </a:pPr>
            <a:r>
              <a:rPr lang="en-US" dirty="0"/>
              <a:t>Classic Blockchain Consensus</a:t>
            </a:r>
          </a:p>
          <a:p>
            <a:r>
              <a:rPr lang="en-US" sz="2400" dirty="0"/>
              <a:t>Byzantine General Problem</a:t>
            </a:r>
          </a:p>
          <a:p>
            <a:r>
              <a:rPr lang="en-US" sz="2400" dirty="0"/>
              <a:t>Byzantine Fault Tolerant Protocol (BFT)</a:t>
            </a:r>
          </a:p>
          <a:p>
            <a:r>
              <a:rPr lang="en-US" sz="2400" dirty="0"/>
              <a:t>Blockchain from Byzantine Consensus</a:t>
            </a:r>
          </a:p>
          <a:p>
            <a:r>
              <a:rPr lang="en-US" sz="2400" dirty="0"/>
              <a:t>Some Examples</a:t>
            </a:r>
          </a:p>
          <a:p>
            <a:endParaRPr lang="en-US" dirty="0"/>
          </a:p>
        </p:txBody>
      </p:sp>
      <p:pic>
        <p:nvPicPr>
          <p:cNvPr id="4" name="Picture 3" descr="A screenshot of a video game&#10;&#10;Description automatically generated">
            <a:extLst>
              <a:ext uri="{FF2B5EF4-FFF2-40B4-BE49-F238E27FC236}">
                <a16:creationId xmlns:a16="http://schemas.microsoft.com/office/drawing/2014/main" id="{257EC827-A3EB-A54E-88A2-7E20FC1614B7}"/>
              </a:ext>
            </a:extLst>
          </p:cNvPr>
          <p:cNvPicPr>
            <a:picLocks noChangeAspect="1"/>
          </p:cNvPicPr>
          <p:nvPr/>
        </p:nvPicPr>
        <p:blipFill>
          <a:blip r:embed="rId2"/>
          <a:stretch>
            <a:fillRect/>
          </a:stretch>
        </p:blipFill>
        <p:spPr>
          <a:xfrm>
            <a:off x="5911244" y="1357774"/>
            <a:ext cx="2888845" cy="1603911"/>
          </a:xfrm>
          <a:prstGeom prst="rect">
            <a:avLst/>
          </a:prstGeom>
        </p:spPr>
      </p:pic>
      <p:sp>
        <p:nvSpPr>
          <p:cNvPr id="5" name="TextBox 4">
            <a:extLst>
              <a:ext uri="{FF2B5EF4-FFF2-40B4-BE49-F238E27FC236}">
                <a16:creationId xmlns:a16="http://schemas.microsoft.com/office/drawing/2014/main" id="{8C955D02-5669-5540-AFEE-8D1271350407}"/>
              </a:ext>
            </a:extLst>
          </p:cNvPr>
          <p:cNvSpPr txBox="1"/>
          <p:nvPr/>
        </p:nvSpPr>
        <p:spPr>
          <a:xfrm>
            <a:off x="5911243" y="2961685"/>
            <a:ext cx="2888845" cy="246221"/>
          </a:xfrm>
          <a:prstGeom prst="rect">
            <a:avLst/>
          </a:prstGeom>
          <a:noFill/>
        </p:spPr>
        <p:txBody>
          <a:bodyPr wrap="square" rtlCol="0">
            <a:spAutoFit/>
          </a:bodyPr>
          <a:lstStyle/>
          <a:p>
            <a:r>
              <a:rPr lang="en-US" sz="1000" dirty="0">
                <a:latin typeface="+mn-lt"/>
                <a:hlinkClick r:id="rId3"/>
              </a:rPr>
              <a:t>https://www.youtube.com/watch?v=dfsRQyYXOsQ</a:t>
            </a:r>
            <a:r>
              <a:rPr lang="en-US" sz="1000" dirty="0">
                <a:latin typeface="+mn-lt"/>
              </a:rPr>
              <a:t> </a:t>
            </a:r>
          </a:p>
        </p:txBody>
      </p:sp>
    </p:spTree>
    <p:extLst>
      <p:ext uri="{BB962C8B-B14F-4D97-AF65-F5344CB8AC3E}">
        <p14:creationId xmlns:p14="http://schemas.microsoft.com/office/powerpoint/2010/main" val="4809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55D5-4158-4543-8B86-3E7721B73762}"/>
              </a:ext>
            </a:extLst>
          </p:cNvPr>
          <p:cNvSpPr>
            <a:spLocks noGrp="1"/>
          </p:cNvSpPr>
          <p:nvPr>
            <p:ph type="title"/>
          </p:nvPr>
        </p:nvSpPr>
        <p:spPr/>
        <p:txBody>
          <a:bodyPr>
            <a:normAutofit fontScale="90000"/>
          </a:bodyPr>
          <a:lstStyle/>
          <a:p>
            <a:r>
              <a:rPr lang="en-US" dirty="0"/>
              <a:t>Blockchain from Byzantine Consensus</a:t>
            </a:r>
          </a:p>
        </p:txBody>
      </p:sp>
      <p:pic>
        <p:nvPicPr>
          <p:cNvPr id="4" name="Picture 3">
            <a:extLst>
              <a:ext uri="{FF2B5EF4-FFF2-40B4-BE49-F238E27FC236}">
                <a16:creationId xmlns:a16="http://schemas.microsoft.com/office/drawing/2014/main" id="{64057D69-0793-D94B-80B8-79832FD5177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14760" y="1468167"/>
            <a:ext cx="1005840" cy="1005840"/>
          </a:xfrm>
          <a:prstGeom prst="rect">
            <a:avLst/>
          </a:prstGeom>
        </p:spPr>
      </p:pic>
      <p:pic>
        <p:nvPicPr>
          <p:cNvPr id="5" name="Picture 4">
            <a:extLst>
              <a:ext uri="{FF2B5EF4-FFF2-40B4-BE49-F238E27FC236}">
                <a16:creationId xmlns:a16="http://schemas.microsoft.com/office/drawing/2014/main" id="{027091E4-3636-064A-A329-BE23359EB17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0600" y="2571750"/>
            <a:ext cx="1005840" cy="1005840"/>
          </a:xfrm>
          <a:prstGeom prst="rect">
            <a:avLst/>
          </a:prstGeom>
        </p:spPr>
      </p:pic>
      <p:pic>
        <p:nvPicPr>
          <p:cNvPr id="6" name="Picture 5">
            <a:extLst>
              <a:ext uri="{FF2B5EF4-FFF2-40B4-BE49-F238E27FC236}">
                <a16:creationId xmlns:a16="http://schemas.microsoft.com/office/drawing/2014/main" id="{CE780C05-5352-DE49-A350-898AFD79A91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46368" y="1487677"/>
            <a:ext cx="1005840" cy="1005840"/>
          </a:xfrm>
          <a:prstGeom prst="rect">
            <a:avLst/>
          </a:prstGeom>
        </p:spPr>
      </p:pic>
      <p:pic>
        <p:nvPicPr>
          <p:cNvPr id="7" name="Picture 6">
            <a:extLst>
              <a:ext uri="{FF2B5EF4-FFF2-40B4-BE49-F238E27FC236}">
                <a16:creationId xmlns:a16="http://schemas.microsoft.com/office/drawing/2014/main" id="{53715098-D0AA-CD41-B504-1C32123ABFD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59517" y="2571750"/>
            <a:ext cx="1005840" cy="1005840"/>
          </a:xfrm>
          <a:prstGeom prst="rect">
            <a:avLst/>
          </a:prstGeom>
        </p:spPr>
      </p:pic>
      <p:pic>
        <p:nvPicPr>
          <p:cNvPr id="8" name="Picture 7">
            <a:extLst>
              <a:ext uri="{FF2B5EF4-FFF2-40B4-BE49-F238E27FC236}">
                <a16:creationId xmlns:a16="http://schemas.microsoft.com/office/drawing/2014/main" id="{7DEA22DC-93DC-7444-BF82-FA6446DEAFB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13520" y="3774705"/>
            <a:ext cx="1005840" cy="100584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DD83D7-EF60-4E47-BBE4-4BD023DD308B}"/>
                  </a:ext>
                </a:extLst>
              </p:cNvPr>
              <p:cNvSpPr txBox="1"/>
              <p:nvPr/>
            </p:nvSpPr>
            <p:spPr>
              <a:xfrm>
                <a:off x="2360894" y="1552992"/>
                <a:ext cx="97971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latin typeface="+mn-lt"/>
                </a:endParaRPr>
              </a:p>
            </p:txBody>
          </p:sp>
        </mc:Choice>
        <mc:Fallback xmlns="">
          <p:sp>
            <p:nvSpPr>
              <p:cNvPr id="9" name="TextBox 8">
                <a:extLst>
                  <a:ext uri="{FF2B5EF4-FFF2-40B4-BE49-F238E27FC236}">
                    <a16:creationId xmlns:a16="http://schemas.microsoft.com/office/drawing/2014/main" id="{59DD83D7-EF60-4E47-BBE4-4BD023DD308B}"/>
                  </a:ext>
                </a:extLst>
              </p:cNvPr>
              <p:cNvSpPr txBox="1">
                <a:spLocks noRot="1" noChangeAspect="1" noMove="1" noResize="1" noEditPoints="1" noAdjustHandles="1" noChangeArrowheads="1" noChangeShapeType="1" noTextEdit="1"/>
              </p:cNvSpPr>
              <p:nvPr/>
            </p:nvSpPr>
            <p:spPr>
              <a:xfrm>
                <a:off x="2360894" y="1552992"/>
                <a:ext cx="979715" cy="461665"/>
              </a:xfrm>
              <a:prstGeom prst="rect">
                <a:avLst/>
              </a:prstGeom>
              <a:blipFill>
                <a:blip r:embed="rId3"/>
                <a:stretch>
                  <a:fillRect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0FC4D6-4606-8646-9DBC-D8EA79F5C270}"/>
                  </a:ext>
                </a:extLst>
              </p:cNvPr>
              <p:cNvSpPr txBox="1"/>
              <p:nvPr/>
            </p:nvSpPr>
            <p:spPr>
              <a:xfrm>
                <a:off x="5468983" y="1370424"/>
                <a:ext cx="97971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latin typeface="+mn-lt"/>
                </a:endParaRPr>
              </a:p>
            </p:txBody>
          </p:sp>
        </mc:Choice>
        <mc:Fallback xmlns="">
          <p:sp>
            <p:nvSpPr>
              <p:cNvPr id="10" name="TextBox 9">
                <a:extLst>
                  <a:ext uri="{FF2B5EF4-FFF2-40B4-BE49-F238E27FC236}">
                    <a16:creationId xmlns:a16="http://schemas.microsoft.com/office/drawing/2014/main" id="{6B0FC4D6-4606-8646-9DBC-D8EA79F5C270}"/>
                  </a:ext>
                </a:extLst>
              </p:cNvPr>
              <p:cNvSpPr txBox="1">
                <a:spLocks noRot="1" noChangeAspect="1" noMove="1" noResize="1" noEditPoints="1" noAdjustHandles="1" noChangeArrowheads="1" noChangeShapeType="1" noTextEdit="1"/>
              </p:cNvSpPr>
              <p:nvPr/>
            </p:nvSpPr>
            <p:spPr>
              <a:xfrm>
                <a:off x="5468983" y="1370424"/>
                <a:ext cx="979715" cy="461665"/>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F2CD13-4F0E-CB49-AC95-108C4EB39514}"/>
                  </a:ext>
                </a:extLst>
              </p:cNvPr>
              <p:cNvSpPr txBox="1"/>
              <p:nvPr/>
            </p:nvSpPr>
            <p:spPr>
              <a:xfrm>
                <a:off x="6294888" y="3313040"/>
                <a:ext cx="97971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latin typeface="+mn-lt"/>
                </a:endParaRPr>
              </a:p>
            </p:txBody>
          </p:sp>
        </mc:Choice>
        <mc:Fallback xmlns="">
          <p:sp>
            <p:nvSpPr>
              <p:cNvPr id="11" name="TextBox 10">
                <a:extLst>
                  <a:ext uri="{FF2B5EF4-FFF2-40B4-BE49-F238E27FC236}">
                    <a16:creationId xmlns:a16="http://schemas.microsoft.com/office/drawing/2014/main" id="{23F2CD13-4F0E-CB49-AC95-108C4EB39514}"/>
                  </a:ext>
                </a:extLst>
              </p:cNvPr>
              <p:cNvSpPr txBox="1">
                <a:spLocks noRot="1" noChangeAspect="1" noMove="1" noResize="1" noEditPoints="1" noAdjustHandles="1" noChangeArrowheads="1" noChangeShapeType="1" noTextEdit="1"/>
              </p:cNvSpPr>
              <p:nvPr/>
            </p:nvSpPr>
            <p:spPr>
              <a:xfrm>
                <a:off x="6294888" y="3313040"/>
                <a:ext cx="979715" cy="461665"/>
              </a:xfrm>
              <a:prstGeom prst="rect">
                <a:avLst/>
              </a:prstGeom>
              <a:blipFill>
                <a:blip r:embed="rId5"/>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E6A67C3-4A22-584E-8E95-297E2429B168}"/>
                  </a:ext>
                </a:extLst>
              </p:cNvPr>
              <p:cNvSpPr txBox="1"/>
              <p:nvPr/>
            </p:nvSpPr>
            <p:spPr>
              <a:xfrm>
                <a:off x="4677408" y="4397113"/>
                <a:ext cx="97971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latin typeface="+mn-lt"/>
                </a:endParaRPr>
              </a:p>
            </p:txBody>
          </p:sp>
        </mc:Choice>
        <mc:Fallback xmlns="">
          <p:sp>
            <p:nvSpPr>
              <p:cNvPr id="12" name="TextBox 11">
                <a:extLst>
                  <a:ext uri="{FF2B5EF4-FFF2-40B4-BE49-F238E27FC236}">
                    <a16:creationId xmlns:a16="http://schemas.microsoft.com/office/drawing/2014/main" id="{9E6A67C3-4A22-584E-8E95-297E2429B168}"/>
                  </a:ext>
                </a:extLst>
              </p:cNvPr>
              <p:cNvSpPr txBox="1">
                <a:spLocks noRot="1" noChangeAspect="1" noMove="1" noResize="1" noEditPoints="1" noAdjustHandles="1" noChangeArrowheads="1" noChangeShapeType="1" noTextEdit="1"/>
              </p:cNvSpPr>
              <p:nvPr/>
            </p:nvSpPr>
            <p:spPr>
              <a:xfrm>
                <a:off x="4677408" y="4397113"/>
                <a:ext cx="979715" cy="461665"/>
              </a:xfrm>
              <a:prstGeom prst="rect">
                <a:avLst/>
              </a:prstGeom>
              <a:blipFill>
                <a:blip r:embed="rId6"/>
                <a:stretch>
                  <a:fillRect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43B3BBC-A7A4-9242-B6A8-5CD8535C5A71}"/>
                  </a:ext>
                </a:extLst>
              </p:cNvPr>
              <p:cNvSpPr txBox="1"/>
              <p:nvPr/>
            </p:nvSpPr>
            <p:spPr>
              <a:xfrm>
                <a:off x="2041480" y="3445904"/>
                <a:ext cx="97971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latin typeface="+mn-lt"/>
                </a:endParaRPr>
              </a:p>
            </p:txBody>
          </p:sp>
        </mc:Choice>
        <mc:Fallback xmlns="">
          <p:sp>
            <p:nvSpPr>
              <p:cNvPr id="13" name="TextBox 12">
                <a:extLst>
                  <a:ext uri="{FF2B5EF4-FFF2-40B4-BE49-F238E27FC236}">
                    <a16:creationId xmlns:a16="http://schemas.microsoft.com/office/drawing/2014/main" id="{E43B3BBC-A7A4-9242-B6A8-5CD8535C5A71}"/>
                  </a:ext>
                </a:extLst>
              </p:cNvPr>
              <p:cNvSpPr txBox="1">
                <a:spLocks noRot="1" noChangeAspect="1" noMove="1" noResize="1" noEditPoints="1" noAdjustHandles="1" noChangeArrowheads="1" noChangeShapeType="1" noTextEdit="1"/>
              </p:cNvSpPr>
              <p:nvPr/>
            </p:nvSpPr>
            <p:spPr>
              <a:xfrm>
                <a:off x="2041480" y="3445904"/>
                <a:ext cx="979715" cy="461665"/>
              </a:xfrm>
              <a:prstGeom prst="rect">
                <a:avLst/>
              </a:prstGeom>
              <a:blipFill>
                <a:blip r:embed="rId7"/>
                <a:stretch>
                  <a:fillRect b="-19444"/>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FE7C06-40A4-4D43-849E-5959DDA697F5}"/>
              </a:ext>
            </a:extLst>
          </p:cNvPr>
          <p:cNvSpPr/>
          <p:nvPr/>
        </p:nvSpPr>
        <p:spPr>
          <a:xfrm>
            <a:off x="457200" y="1113781"/>
            <a:ext cx="1584280" cy="48538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Epoch t </a:t>
            </a:r>
          </a:p>
        </p:txBody>
      </p:sp>
      <p:pic>
        <p:nvPicPr>
          <p:cNvPr id="16" name="Graphic 15" descr="Crown">
            <a:extLst>
              <a:ext uri="{FF2B5EF4-FFF2-40B4-BE49-F238E27FC236}">
                <a16:creationId xmlns:a16="http://schemas.microsoft.com/office/drawing/2014/main" id="{CD7FD8A1-588A-7546-B57D-1ACC12A1FB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4908" y="1113781"/>
            <a:ext cx="562608" cy="56260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9D85490-FEBF-9145-B59C-6D4C08863A40}"/>
                  </a:ext>
                </a:extLst>
              </p:cNvPr>
              <p:cNvSpPr txBox="1"/>
              <p:nvPr/>
            </p:nvSpPr>
            <p:spPr>
              <a:xfrm>
                <a:off x="-40551" y="1877705"/>
                <a:ext cx="327418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𝑙</m:t>
                          </m:r>
                        </m:sub>
                      </m:sSub>
                      <m:r>
                        <a:rPr lang="en-US" b="0" i="1" smtClean="0">
                          <a:latin typeface="Cambria Math" panose="02040503050406030204" pitchFamily="18" charset="0"/>
                        </a:rPr>
                        <m:t>}</m:t>
                      </m:r>
                    </m:oMath>
                  </m:oMathPara>
                </a14:m>
                <a:endParaRPr lang="en-US" b="0" i="1" dirty="0">
                  <a:latin typeface="Cambria Math" panose="02040503050406030204" pitchFamily="18" charset="0"/>
                </a:endParaRPr>
              </a:p>
              <a:p>
                <a:r>
                  <a:rPr lang="en-US" b="0" dirty="0" err="1"/>
                  <a:t>s.t.</a:t>
                </a:r>
                <a:r>
                  <a:rPr lang="en-US" b="0" dirty="0"/>
                  <a:t> </a:t>
                </a:r>
                <a14:m>
                  <m:oMath xmlns:m="http://schemas.openxmlformats.org/officeDocument/2006/math">
                    <m:r>
                      <a:rPr lang="en-US" i="1">
                        <a:latin typeface="Cambria Math" panose="02040503050406030204" pitchFamily="18" charset="0"/>
                      </a:rPr>
                      <m:t>𝑡</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𝑡</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latin typeface="+mn-lt"/>
                </a:endParaRPr>
              </a:p>
            </p:txBody>
          </p:sp>
        </mc:Choice>
        <mc:Fallback xmlns="">
          <p:sp>
            <p:nvSpPr>
              <p:cNvPr id="17" name="TextBox 16">
                <a:extLst>
                  <a:ext uri="{FF2B5EF4-FFF2-40B4-BE49-F238E27FC236}">
                    <a16:creationId xmlns:a16="http://schemas.microsoft.com/office/drawing/2014/main" id="{E9D85490-FEBF-9145-B59C-6D4C08863A40}"/>
                  </a:ext>
                </a:extLst>
              </p:cNvPr>
              <p:cNvSpPr txBox="1">
                <a:spLocks noRot="1" noChangeAspect="1" noMove="1" noResize="1" noEditPoints="1" noAdjustHandles="1" noChangeArrowheads="1" noChangeShapeType="1" noTextEdit="1"/>
              </p:cNvSpPr>
              <p:nvPr/>
            </p:nvSpPr>
            <p:spPr>
              <a:xfrm>
                <a:off x="-40551" y="1877705"/>
                <a:ext cx="3274188" cy="830997"/>
              </a:xfrm>
              <a:prstGeom prst="rect">
                <a:avLst/>
              </a:prstGeom>
              <a:blipFill>
                <a:blip r:embed="rId10"/>
                <a:stretch>
                  <a:fillRect l="-2724"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66B8B3B-3988-B14C-A3A8-C5917B829CE9}"/>
                  </a:ext>
                </a:extLst>
              </p:cNvPr>
              <p:cNvSpPr/>
              <p:nvPr/>
            </p:nvSpPr>
            <p:spPr>
              <a:xfrm>
                <a:off x="3651445" y="2756263"/>
                <a:ext cx="1817538" cy="5567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BC using </a:t>
                </a:r>
                <a14:m>
                  <m:oMath xmlns:m="http://schemas.openxmlformats.org/officeDocument/2006/math">
                    <m:r>
                      <a:rPr lang="en-US" i="1">
                        <a:latin typeface="Cambria Math" panose="02040503050406030204" pitchFamily="18" charset="0"/>
                      </a:rPr>
                      <m:t>𝑆</m:t>
                    </m:r>
                  </m:oMath>
                </a14:m>
                <a:r>
                  <a:rPr lang="en-US" dirty="0"/>
                  <a:t> </a:t>
                </a:r>
              </a:p>
            </p:txBody>
          </p:sp>
        </mc:Choice>
        <mc:Fallback xmlns="">
          <p:sp>
            <p:nvSpPr>
              <p:cNvPr id="18" name="Rectangle 17">
                <a:extLst>
                  <a:ext uri="{FF2B5EF4-FFF2-40B4-BE49-F238E27FC236}">
                    <a16:creationId xmlns:a16="http://schemas.microsoft.com/office/drawing/2014/main" id="{F66B8B3B-3988-B14C-A3A8-C5917B829CE9}"/>
                  </a:ext>
                </a:extLst>
              </p:cNvPr>
              <p:cNvSpPr>
                <a:spLocks noRot="1" noChangeAspect="1" noMove="1" noResize="1" noEditPoints="1" noAdjustHandles="1" noChangeArrowheads="1" noChangeShapeType="1" noTextEdit="1"/>
              </p:cNvSpPr>
              <p:nvPr/>
            </p:nvSpPr>
            <p:spPr>
              <a:xfrm>
                <a:off x="3651445" y="2756263"/>
                <a:ext cx="1817538" cy="556777"/>
              </a:xfrm>
              <a:prstGeom prst="rect">
                <a:avLst/>
              </a:prstGeom>
              <a:blipFill>
                <a:blip r:embed="rId11"/>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7E860E8-0207-2746-86F3-97B7BC8ACB63}"/>
              </a:ext>
            </a:extLst>
          </p:cNvPr>
          <p:cNvSpPr txBox="1"/>
          <p:nvPr/>
        </p:nvSpPr>
        <p:spPr>
          <a:xfrm>
            <a:off x="112002" y="4627945"/>
            <a:ext cx="2789168" cy="461665"/>
          </a:xfrm>
          <a:prstGeom prst="rect">
            <a:avLst/>
          </a:prstGeom>
          <a:noFill/>
        </p:spPr>
        <p:txBody>
          <a:bodyPr wrap="square" rtlCol="0">
            <a:spAutoFit/>
          </a:bodyPr>
          <a:lstStyle/>
          <a:p>
            <a:pPr algn="l"/>
            <a:r>
              <a:rPr lang="en-US" dirty="0">
                <a:latin typeface="+mn-lt"/>
              </a:rPr>
              <a:t>”S” is a new block</a:t>
            </a:r>
          </a:p>
        </p:txBody>
      </p:sp>
    </p:spTree>
    <p:extLst>
      <p:ext uri="{BB962C8B-B14F-4D97-AF65-F5344CB8AC3E}">
        <p14:creationId xmlns:p14="http://schemas.microsoft.com/office/powerpoint/2010/main" val="198234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55D5-4158-4543-8B86-3E7721B73762}"/>
              </a:ext>
            </a:extLst>
          </p:cNvPr>
          <p:cNvSpPr>
            <a:spLocks noGrp="1"/>
          </p:cNvSpPr>
          <p:nvPr>
            <p:ph type="title"/>
          </p:nvPr>
        </p:nvSpPr>
        <p:spPr/>
        <p:txBody>
          <a:bodyPr>
            <a:normAutofit fontScale="90000"/>
          </a:bodyPr>
          <a:lstStyle/>
          <a:p>
            <a:r>
              <a:rPr lang="en-US" dirty="0"/>
              <a:t>Blockchain from Byzantine Consensus</a:t>
            </a:r>
          </a:p>
        </p:txBody>
      </p:sp>
      <p:pic>
        <p:nvPicPr>
          <p:cNvPr id="4" name="Picture 3">
            <a:extLst>
              <a:ext uri="{FF2B5EF4-FFF2-40B4-BE49-F238E27FC236}">
                <a16:creationId xmlns:a16="http://schemas.microsoft.com/office/drawing/2014/main" id="{64057D69-0793-D94B-80B8-79832FD5177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14760" y="1468167"/>
            <a:ext cx="1005840" cy="1005840"/>
          </a:xfrm>
          <a:prstGeom prst="rect">
            <a:avLst/>
          </a:prstGeom>
        </p:spPr>
      </p:pic>
      <p:pic>
        <p:nvPicPr>
          <p:cNvPr id="5" name="Picture 4">
            <a:extLst>
              <a:ext uri="{FF2B5EF4-FFF2-40B4-BE49-F238E27FC236}">
                <a16:creationId xmlns:a16="http://schemas.microsoft.com/office/drawing/2014/main" id="{027091E4-3636-064A-A329-BE23359EB17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0600" y="2571750"/>
            <a:ext cx="1005840" cy="1005840"/>
          </a:xfrm>
          <a:prstGeom prst="rect">
            <a:avLst/>
          </a:prstGeom>
        </p:spPr>
      </p:pic>
      <p:pic>
        <p:nvPicPr>
          <p:cNvPr id="6" name="Picture 5">
            <a:extLst>
              <a:ext uri="{FF2B5EF4-FFF2-40B4-BE49-F238E27FC236}">
                <a16:creationId xmlns:a16="http://schemas.microsoft.com/office/drawing/2014/main" id="{CE780C05-5352-DE49-A350-898AFD79A91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46368" y="1487677"/>
            <a:ext cx="1005840" cy="1005840"/>
          </a:xfrm>
          <a:prstGeom prst="rect">
            <a:avLst/>
          </a:prstGeom>
        </p:spPr>
      </p:pic>
      <p:pic>
        <p:nvPicPr>
          <p:cNvPr id="7" name="Picture 6">
            <a:extLst>
              <a:ext uri="{FF2B5EF4-FFF2-40B4-BE49-F238E27FC236}">
                <a16:creationId xmlns:a16="http://schemas.microsoft.com/office/drawing/2014/main" id="{53715098-D0AA-CD41-B504-1C32123ABFD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59517" y="2571750"/>
            <a:ext cx="1005840" cy="1005840"/>
          </a:xfrm>
          <a:prstGeom prst="rect">
            <a:avLst/>
          </a:prstGeom>
        </p:spPr>
      </p:pic>
      <p:pic>
        <p:nvPicPr>
          <p:cNvPr id="8" name="Picture 7">
            <a:extLst>
              <a:ext uri="{FF2B5EF4-FFF2-40B4-BE49-F238E27FC236}">
                <a16:creationId xmlns:a16="http://schemas.microsoft.com/office/drawing/2014/main" id="{7DEA22DC-93DC-7444-BF82-FA6446DEAFB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13520" y="3774705"/>
            <a:ext cx="1005840" cy="100584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DD83D7-EF60-4E47-BBE4-4BD023DD308B}"/>
                  </a:ext>
                </a:extLst>
              </p:cNvPr>
              <p:cNvSpPr txBox="1"/>
              <p:nvPr/>
            </p:nvSpPr>
            <p:spPr>
              <a:xfrm>
                <a:off x="326571" y="1552992"/>
                <a:ext cx="30140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dirty="0">
                  <a:latin typeface="+mn-lt"/>
                </a:endParaRPr>
              </a:p>
            </p:txBody>
          </p:sp>
        </mc:Choice>
        <mc:Fallback xmlns="">
          <p:sp>
            <p:nvSpPr>
              <p:cNvPr id="9" name="TextBox 8">
                <a:extLst>
                  <a:ext uri="{FF2B5EF4-FFF2-40B4-BE49-F238E27FC236}">
                    <a16:creationId xmlns:a16="http://schemas.microsoft.com/office/drawing/2014/main" id="{59DD83D7-EF60-4E47-BBE4-4BD023DD308B}"/>
                  </a:ext>
                </a:extLst>
              </p:cNvPr>
              <p:cNvSpPr txBox="1">
                <a:spLocks noRot="1" noChangeAspect="1" noMove="1" noResize="1" noEditPoints="1" noAdjustHandles="1" noChangeArrowheads="1" noChangeShapeType="1" noTextEdit="1"/>
              </p:cNvSpPr>
              <p:nvPr/>
            </p:nvSpPr>
            <p:spPr>
              <a:xfrm>
                <a:off x="326571" y="1552992"/>
                <a:ext cx="3014039" cy="461665"/>
              </a:xfrm>
              <a:prstGeom prst="rect">
                <a:avLst/>
              </a:prstGeom>
              <a:blipFill>
                <a:blip r:embed="rId3"/>
                <a:stretch>
                  <a:fillRect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0FC4D6-4606-8646-9DBC-D8EA79F5C270}"/>
                  </a:ext>
                </a:extLst>
              </p:cNvPr>
              <p:cNvSpPr txBox="1"/>
              <p:nvPr/>
            </p:nvSpPr>
            <p:spPr>
              <a:xfrm>
                <a:off x="5468983" y="1370424"/>
                <a:ext cx="30349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𝑆</m:t>
                      </m:r>
                    </m:oMath>
                  </m:oMathPara>
                </a14:m>
                <a:endParaRPr lang="en-US" dirty="0"/>
              </a:p>
            </p:txBody>
          </p:sp>
        </mc:Choice>
        <mc:Fallback xmlns="">
          <p:sp>
            <p:nvSpPr>
              <p:cNvPr id="10" name="TextBox 9">
                <a:extLst>
                  <a:ext uri="{FF2B5EF4-FFF2-40B4-BE49-F238E27FC236}">
                    <a16:creationId xmlns:a16="http://schemas.microsoft.com/office/drawing/2014/main" id="{6B0FC4D6-4606-8646-9DBC-D8EA79F5C270}"/>
                  </a:ext>
                </a:extLst>
              </p:cNvPr>
              <p:cNvSpPr txBox="1">
                <a:spLocks noRot="1" noChangeAspect="1" noMove="1" noResize="1" noEditPoints="1" noAdjustHandles="1" noChangeArrowheads="1" noChangeShapeType="1" noTextEdit="1"/>
              </p:cNvSpPr>
              <p:nvPr/>
            </p:nvSpPr>
            <p:spPr>
              <a:xfrm>
                <a:off x="5468983" y="1370424"/>
                <a:ext cx="3034937"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F2CD13-4F0E-CB49-AC95-108C4EB39514}"/>
                  </a:ext>
                </a:extLst>
              </p:cNvPr>
              <p:cNvSpPr txBox="1"/>
              <p:nvPr/>
            </p:nvSpPr>
            <p:spPr>
              <a:xfrm>
                <a:off x="6197510" y="3346757"/>
                <a:ext cx="30211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𝑆</m:t>
                      </m:r>
                    </m:oMath>
                  </m:oMathPara>
                </a14:m>
                <a:endParaRPr lang="en-US" dirty="0"/>
              </a:p>
            </p:txBody>
          </p:sp>
        </mc:Choice>
        <mc:Fallback xmlns="">
          <p:sp>
            <p:nvSpPr>
              <p:cNvPr id="11" name="TextBox 10">
                <a:extLst>
                  <a:ext uri="{FF2B5EF4-FFF2-40B4-BE49-F238E27FC236}">
                    <a16:creationId xmlns:a16="http://schemas.microsoft.com/office/drawing/2014/main" id="{23F2CD13-4F0E-CB49-AC95-108C4EB39514}"/>
                  </a:ext>
                </a:extLst>
              </p:cNvPr>
              <p:cNvSpPr txBox="1">
                <a:spLocks noRot="1" noChangeAspect="1" noMove="1" noResize="1" noEditPoints="1" noAdjustHandles="1" noChangeArrowheads="1" noChangeShapeType="1" noTextEdit="1"/>
              </p:cNvSpPr>
              <p:nvPr/>
            </p:nvSpPr>
            <p:spPr>
              <a:xfrm>
                <a:off x="6197510" y="3346757"/>
                <a:ext cx="302119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E6A67C3-4A22-584E-8E95-297E2429B168}"/>
                  </a:ext>
                </a:extLst>
              </p:cNvPr>
              <p:cNvSpPr txBox="1"/>
              <p:nvPr/>
            </p:nvSpPr>
            <p:spPr>
              <a:xfrm>
                <a:off x="4677408" y="4397113"/>
                <a:ext cx="322562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𝑆</m:t>
                      </m:r>
                    </m:oMath>
                  </m:oMathPara>
                </a14:m>
                <a:endParaRPr lang="en-US" dirty="0">
                  <a:latin typeface="+mn-lt"/>
                </a:endParaRPr>
              </a:p>
            </p:txBody>
          </p:sp>
        </mc:Choice>
        <mc:Fallback xmlns="">
          <p:sp>
            <p:nvSpPr>
              <p:cNvPr id="12" name="TextBox 11">
                <a:extLst>
                  <a:ext uri="{FF2B5EF4-FFF2-40B4-BE49-F238E27FC236}">
                    <a16:creationId xmlns:a16="http://schemas.microsoft.com/office/drawing/2014/main" id="{9E6A67C3-4A22-584E-8E95-297E2429B168}"/>
                  </a:ext>
                </a:extLst>
              </p:cNvPr>
              <p:cNvSpPr txBox="1">
                <a:spLocks noRot="1" noChangeAspect="1" noMove="1" noResize="1" noEditPoints="1" noAdjustHandles="1" noChangeArrowheads="1" noChangeShapeType="1" noTextEdit="1"/>
              </p:cNvSpPr>
              <p:nvPr/>
            </p:nvSpPr>
            <p:spPr>
              <a:xfrm>
                <a:off x="4677408" y="4397113"/>
                <a:ext cx="3225621" cy="461665"/>
              </a:xfrm>
              <a:prstGeom prst="rect">
                <a:avLst/>
              </a:prstGeom>
              <a:blipFill>
                <a:blip r:embed="rId6"/>
                <a:stretch>
                  <a:fillRect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43B3BBC-A7A4-9242-B6A8-5CD8535C5A71}"/>
                  </a:ext>
                </a:extLst>
              </p:cNvPr>
              <p:cNvSpPr txBox="1"/>
              <p:nvPr/>
            </p:nvSpPr>
            <p:spPr>
              <a:xfrm>
                <a:off x="2041480" y="3445904"/>
                <a:ext cx="342750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5</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5</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𝑆</m:t>
                      </m:r>
                    </m:oMath>
                  </m:oMathPara>
                </a14:m>
                <a:endParaRPr lang="en-US" dirty="0"/>
              </a:p>
            </p:txBody>
          </p:sp>
        </mc:Choice>
        <mc:Fallback xmlns="">
          <p:sp>
            <p:nvSpPr>
              <p:cNvPr id="13" name="TextBox 12">
                <a:extLst>
                  <a:ext uri="{FF2B5EF4-FFF2-40B4-BE49-F238E27FC236}">
                    <a16:creationId xmlns:a16="http://schemas.microsoft.com/office/drawing/2014/main" id="{E43B3BBC-A7A4-9242-B6A8-5CD8535C5A71}"/>
                  </a:ext>
                </a:extLst>
              </p:cNvPr>
              <p:cNvSpPr txBox="1">
                <a:spLocks noRot="1" noChangeAspect="1" noMove="1" noResize="1" noEditPoints="1" noAdjustHandles="1" noChangeArrowheads="1" noChangeShapeType="1" noTextEdit="1"/>
              </p:cNvSpPr>
              <p:nvPr/>
            </p:nvSpPr>
            <p:spPr>
              <a:xfrm>
                <a:off x="2041480" y="3445904"/>
                <a:ext cx="3427503" cy="461665"/>
              </a:xfrm>
              <a:prstGeom prst="rect">
                <a:avLst/>
              </a:prstGeom>
              <a:blipFill>
                <a:blip r:embed="rId7"/>
                <a:stretch>
                  <a:fillRect b="-19444"/>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FE7C06-40A4-4D43-849E-5959DDA697F5}"/>
              </a:ext>
            </a:extLst>
          </p:cNvPr>
          <p:cNvSpPr/>
          <p:nvPr/>
        </p:nvSpPr>
        <p:spPr>
          <a:xfrm>
            <a:off x="457200" y="1113781"/>
            <a:ext cx="1584280" cy="48538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Epoch t+1 </a:t>
            </a:r>
          </a:p>
        </p:txBody>
      </p:sp>
      <p:pic>
        <p:nvPicPr>
          <p:cNvPr id="16" name="Graphic 15" descr="Crown">
            <a:extLst>
              <a:ext uri="{FF2B5EF4-FFF2-40B4-BE49-F238E27FC236}">
                <a16:creationId xmlns:a16="http://schemas.microsoft.com/office/drawing/2014/main" id="{CD7FD8A1-588A-7546-B57D-1ACC12A1FB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4908" y="1113781"/>
            <a:ext cx="562608" cy="562608"/>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66B8B3B-3988-B14C-A3A8-C5917B829CE9}"/>
                  </a:ext>
                </a:extLst>
              </p:cNvPr>
              <p:cNvSpPr/>
              <p:nvPr/>
            </p:nvSpPr>
            <p:spPr>
              <a:xfrm>
                <a:off x="3651445" y="2756263"/>
                <a:ext cx="1817538" cy="5567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BC using </a:t>
                </a:r>
                <a14:m>
                  <m:oMath xmlns:m="http://schemas.openxmlformats.org/officeDocument/2006/math">
                    <m:r>
                      <a:rPr lang="en-US" i="1">
                        <a:latin typeface="Cambria Math" panose="02040503050406030204" pitchFamily="18" charset="0"/>
                      </a:rPr>
                      <m:t>𝑆</m:t>
                    </m:r>
                  </m:oMath>
                </a14:m>
                <a:r>
                  <a:rPr lang="en-US" dirty="0"/>
                  <a:t> </a:t>
                </a:r>
              </a:p>
            </p:txBody>
          </p:sp>
        </mc:Choice>
        <mc:Fallback xmlns="">
          <p:sp>
            <p:nvSpPr>
              <p:cNvPr id="18" name="Rectangle 17">
                <a:extLst>
                  <a:ext uri="{FF2B5EF4-FFF2-40B4-BE49-F238E27FC236}">
                    <a16:creationId xmlns:a16="http://schemas.microsoft.com/office/drawing/2014/main" id="{F66B8B3B-3988-B14C-A3A8-C5917B829CE9}"/>
                  </a:ext>
                </a:extLst>
              </p:cNvPr>
              <p:cNvSpPr>
                <a:spLocks noRot="1" noChangeAspect="1" noMove="1" noResize="1" noEditPoints="1" noAdjustHandles="1" noChangeArrowheads="1" noChangeShapeType="1" noTextEdit="1"/>
              </p:cNvSpPr>
              <p:nvPr/>
            </p:nvSpPr>
            <p:spPr>
              <a:xfrm>
                <a:off x="3651445" y="2756263"/>
                <a:ext cx="1817538" cy="55677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8431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55D5-4158-4543-8B86-3E7721B73762}"/>
              </a:ext>
            </a:extLst>
          </p:cNvPr>
          <p:cNvSpPr>
            <a:spLocks noGrp="1"/>
          </p:cNvSpPr>
          <p:nvPr>
            <p:ph type="title"/>
          </p:nvPr>
        </p:nvSpPr>
        <p:spPr/>
        <p:txBody>
          <a:bodyPr>
            <a:normAutofit fontScale="90000"/>
          </a:bodyPr>
          <a:lstStyle/>
          <a:p>
            <a:r>
              <a:rPr lang="en-US" dirty="0"/>
              <a:t>Blockchain from Byzantine Consensus</a:t>
            </a:r>
          </a:p>
        </p:txBody>
      </p:sp>
      <p:pic>
        <p:nvPicPr>
          <p:cNvPr id="4" name="Picture 3">
            <a:extLst>
              <a:ext uri="{FF2B5EF4-FFF2-40B4-BE49-F238E27FC236}">
                <a16:creationId xmlns:a16="http://schemas.microsoft.com/office/drawing/2014/main" id="{64057D69-0793-D94B-80B8-79832FD5177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14760" y="1468167"/>
            <a:ext cx="1005840" cy="1005840"/>
          </a:xfrm>
          <a:prstGeom prst="rect">
            <a:avLst/>
          </a:prstGeom>
        </p:spPr>
      </p:pic>
      <p:pic>
        <p:nvPicPr>
          <p:cNvPr id="5" name="Picture 4">
            <a:extLst>
              <a:ext uri="{FF2B5EF4-FFF2-40B4-BE49-F238E27FC236}">
                <a16:creationId xmlns:a16="http://schemas.microsoft.com/office/drawing/2014/main" id="{027091E4-3636-064A-A329-BE23359EB17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0600" y="2571750"/>
            <a:ext cx="1005840" cy="1005840"/>
          </a:xfrm>
          <a:prstGeom prst="rect">
            <a:avLst/>
          </a:prstGeom>
        </p:spPr>
      </p:pic>
      <p:pic>
        <p:nvPicPr>
          <p:cNvPr id="6" name="Picture 5">
            <a:extLst>
              <a:ext uri="{FF2B5EF4-FFF2-40B4-BE49-F238E27FC236}">
                <a16:creationId xmlns:a16="http://schemas.microsoft.com/office/drawing/2014/main" id="{CE780C05-5352-DE49-A350-898AFD79A9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46368" y="1487677"/>
            <a:ext cx="1005840" cy="1005840"/>
          </a:xfrm>
          <a:prstGeom prst="rect">
            <a:avLst/>
          </a:prstGeom>
        </p:spPr>
      </p:pic>
      <p:pic>
        <p:nvPicPr>
          <p:cNvPr id="7" name="Picture 6">
            <a:extLst>
              <a:ext uri="{FF2B5EF4-FFF2-40B4-BE49-F238E27FC236}">
                <a16:creationId xmlns:a16="http://schemas.microsoft.com/office/drawing/2014/main" id="{53715098-D0AA-CD41-B504-1C32123ABFD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59517" y="2571750"/>
            <a:ext cx="1005840" cy="1005840"/>
          </a:xfrm>
          <a:prstGeom prst="rect">
            <a:avLst/>
          </a:prstGeom>
        </p:spPr>
      </p:pic>
      <p:pic>
        <p:nvPicPr>
          <p:cNvPr id="8" name="Picture 7">
            <a:extLst>
              <a:ext uri="{FF2B5EF4-FFF2-40B4-BE49-F238E27FC236}">
                <a16:creationId xmlns:a16="http://schemas.microsoft.com/office/drawing/2014/main" id="{7DEA22DC-93DC-7444-BF82-FA6446DEAFB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520" y="3774705"/>
            <a:ext cx="1005840" cy="100584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DD83D7-EF60-4E47-BBE4-4BD023DD308B}"/>
                  </a:ext>
                </a:extLst>
              </p:cNvPr>
              <p:cNvSpPr txBox="1"/>
              <p:nvPr/>
            </p:nvSpPr>
            <p:spPr>
              <a:xfrm>
                <a:off x="326571" y="1552992"/>
                <a:ext cx="30140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oMath>
                  </m:oMathPara>
                </a14:m>
                <a:endParaRPr lang="en-US" dirty="0">
                  <a:latin typeface="+mn-lt"/>
                </a:endParaRPr>
              </a:p>
            </p:txBody>
          </p:sp>
        </mc:Choice>
        <mc:Fallback xmlns="">
          <p:sp>
            <p:nvSpPr>
              <p:cNvPr id="9" name="TextBox 8">
                <a:extLst>
                  <a:ext uri="{FF2B5EF4-FFF2-40B4-BE49-F238E27FC236}">
                    <a16:creationId xmlns:a16="http://schemas.microsoft.com/office/drawing/2014/main" id="{59DD83D7-EF60-4E47-BBE4-4BD023DD308B}"/>
                  </a:ext>
                </a:extLst>
              </p:cNvPr>
              <p:cNvSpPr txBox="1">
                <a:spLocks noRot="1" noChangeAspect="1" noMove="1" noResize="1" noEditPoints="1" noAdjustHandles="1" noChangeArrowheads="1" noChangeShapeType="1" noTextEdit="1"/>
              </p:cNvSpPr>
              <p:nvPr/>
            </p:nvSpPr>
            <p:spPr>
              <a:xfrm>
                <a:off x="326571" y="1552992"/>
                <a:ext cx="3014039" cy="461665"/>
              </a:xfrm>
              <a:prstGeom prst="rect">
                <a:avLst/>
              </a:prstGeom>
              <a:blipFill>
                <a:blip r:embed="rId4"/>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0FC4D6-4606-8646-9DBC-D8EA79F5C270}"/>
                  </a:ext>
                </a:extLst>
              </p:cNvPr>
              <p:cNvSpPr txBox="1"/>
              <p:nvPr/>
            </p:nvSpPr>
            <p:spPr>
              <a:xfrm>
                <a:off x="5468983" y="1370424"/>
                <a:ext cx="148045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oMath>
                  </m:oMathPara>
                </a14:m>
                <a:endParaRPr lang="en-US" dirty="0"/>
              </a:p>
            </p:txBody>
          </p:sp>
        </mc:Choice>
        <mc:Fallback xmlns="">
          <p:sp>
            <p:nvSpPr>
              <p:cNvPr id="10" name="TextBox 9">
                <a:extLst>
                  <a:ext uri="{FF2B5EF4-FFF2-40B4-BE49-F238E27FC236}">
                    <a16:creationId xmlns:a16="http://schemas.microsoft.com/office/drawing/2014/main" id="{6B0FC4D6-4606-8646-9DBC-D8EA79F5C270}"/>
                  </a:ext>
                </a:extLst>
              </p:cNvPr>
              <p:cNvSpPr txBox="1">
                <a:spLocks noRot="1" noChangeAspect="1" noMove="1" noResize="1" noEditPoints="1" noAdjustHandles="1" noChangeArrowheads="1" noChangeShapeType="1" noTextEdit="1"/>
              </p:cNvSpPr>
              <p:nvPr/>
            </p:nvSpPr>
            <p:spPr>
              <a:xfrm>
                <a:off x="5468983" y="1370424"/>
                <a:ext cx="1480457"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F2CD13-4F0E-CB49-AC95-108C4EB39514}"/>
                  </a:ext>
                </a:extLst>
              </p:cNvPr>
              <p:cNvSpPr txBox="1"/>
              <p:nvPr/>
            </p:nvSpPr>
            <p:spPr>
              <a:xfrm>
                <a:off x="6197511" y="3346757"/>
                <a:ext cx="148045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oMath>
                  </m:oMathPara>
                </a14:m>
                <a:endParaRPr lang="en-US" dirty="0"/>
              </a:p>
            </p:txBody>
          </p:sp>
        </mc:Choice>
        <mc:Fallback xmlns="">
          <p:sp>
            <p:nvSpPr>
              <p:cNvPr id="11" name="TextBox 10">
                <a:extLst>
                  <a:ext uri="{FF2B5EF4-FFF2-40B4-BE49-F238E27FC236}">
                    <a16:creationId xmlns:a16="http://schemas.microsoft.com/office/drawing/2014/main" id="{23F2CD13-4F0E-CB49-AC95-108C4EB39514}"/>
                  </a:ext>
                </a:extLst>
              </p:cNvPr>
              <p:cNvSpPr txBox="1">
                <a:spLocks noRot="1" noChangeAspect="1" noMove="1" noResize="1" noEditPoints="1" noAdjustHandles="1" noChangeArrowheads="1" noChangeShapeType="1" noTextEdit="1"/>
              </p:cNvSpPr>
              <p:nvPr/>
            </p:nvSpPr>
            <p:spPr>
              <a:xfrm>
                <a:off x="6197511" y="3346757"/>
                <a:ext cx="1480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E6A67C3-4A22-584E-8E95-297E2429B168}"/>
                  </a:ext>
                </a:extLst>
              </p:cNvPr>
              <p:cNvSpPr txBox="1"/>
              <p:nvPr/>
            </p:nvSpPr>
            <p:spPr>
              <a:xfrm>
                <a:off x="4677409" y="4397113"/>
                <a:ext cx="181753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m:oMathPara>
                </a14:m>
                <a:endParaRPr lang="en-US" dirty="0">
                  <a:latin typeface="+mn-lt"/>
                </a:endParaRPr>
              </a:p>
            </p:txBody>
          </p:sp>
        </mc:Choice>
        <mc:Fallback xmlns="">
          <p:sp>
            <p:nvSpPr>
              <p:cNvPr id="12" name="TextBox 11">
                <a:extLst>
                  <a:ext uri="{FF2B5EF4-FFF2-40B4-BE49-F238E27FC236}">
                    <a16:creationId xmlns:a16="http://schemas.microsoft.com/office/drawing/2014/main" id="{9E6A67C3-4A22-584E-8E95-297E2429B168}"/>
                  </a:ext>
                </a:extLst>
              </p:cNvPr>
              <p:cNvSpPr txBox="1">
                <a:spLocks noRot="1" noChangeAspect="1" noMove="1" noResize="1" noEditPoints="1" noAdjustHandles="1" noChangeArrowheads="1" noChangeShapeType="1" noTextEdit="1"/>
              </p:cNvSpPr>
              <p:nvPr/>
            </p:nvSpPr>
            <p:spPr>
              <a:xfrm>
                <a:off x="4677409" y="4397113"/>
                <a:ext cx="1817538" cy="461665"/>
              </a:xfrm>
              <a:prstGeom prst="rect">
                <a:avLst/>
              </a:prstGeom>
              <a:blipFill>
                <a:blip r:embed="rId7"/>
                <a:stretch>
                  <a:fillRect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43B3BBC-A7A4-9242-B6A8-5CD8535C5A71}"/>
                  </a:ext>
                </a:extLst>
              </p:cNvPr>
              <p:cNvSpPr txBox="1"/>
              <p:nvPr/>
            </p:nvSpPr>
            <p:spPr>
              <a:xfrm>
                <a:off x="2041480" y="3445904"/>
                <a:ext cx="17206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5</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+1)</m:t>
                      </m:r>
                    </m:oMath>
                  </m:oMathPara>
                </a14:m>
                <a:endParaRPr lang="en-US" dirty="0"/>
              </a:p>
            </p:txBody>
          </p:sp>
        </mc:Choice>
        <mc:Fallback xmlns="">
          <p:sp>
            <p:nvSpPr>
              <p:cNvPr id="13" name="TextBox 12">
                <a:extLst>
                  <a:ext uri="{FF2B5EF4-FFF2-40B4-BE49-F238E27FC236}">
                    <a16:creationId xmlns:a16="http://schemas.microsoft.com/office/drawing/2014/main" id="{E43B3BBC-A7A4-9242-B6A8-5CD8535C5A71}"/>
                  </a:ext>
                </a:extLst>
              </p:cNvPr>
              <p:cNvSpPr txBox="1">
                <a:spLocks noRot="1" noChangeAspect="1" noMove="1" noResize="1" noEditPoints="1" noAdjustHandles="1" noChangeArrowheads="1" noChangeShapeType="1" noTextEdit="1"/>
              </p:cNvSpPr>
              <p:nvPr/>
            </p:nvSpPr>
            <p:spPr>
              <a:xfrm>
                <a:off x="2041480" y="3445904"/>
                <a:ext cx="1720623" cy="461665"/>
              </a:xfrm>
              <a:prstGeom prst="rect">
                <a:avLst/>
              </a:prstGeom>
              <a:blipFill>
                <a:blip r:embed="rId8"/>
                <a:stretch>
                  <a:fillRect b="-19444"/>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FE7C06-40A4-4D43-849E-5959DDA697F5}"/>
              </a:ext>
            </a:extLst>
          </p:cNvPr>
          <p:cNvSpPr/>
          <p:nvPr/>
        </p:nvSpPr>
        <p:spPr>
          <a:xfrm>
            <a:off x="457200" y="1113781"/>
            <a:ext cx="1584280" cy="48538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Epoch t+1 </a:t>
            </a:r>
          </a:p>
        </p:txBody>
      </p:sp>
      <p:pic>
        <p:nvPicPr>
          <p:cNvPr id="16" name="Graphic 15" descr="Crown">
            <a:extLst>
              <a:ext uri="{FF2B5EF4-FFF2-40B4-BE49-F238E27FC236}">
                <a16:creationId xmlns:a16="http://schemas.microsoft.com/office/drawing/2014/main" id="{CD7FD8A1-588A-7546-B57D-1ACC12A1FB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84908" y="1113781"/>
            <a:ext cx="562608" cy="562608"/>
          </a:xfrm>
          <a:prstGeom prst="rect">
            <a:avLst/>
          </a:prstGeom>
        </p:spPr>
      </p:pic>
      <p:sp>
        <p:nvSpPr>
          <p:cNvPr id="15" name="TextBox 14">
            <a:extLst>
              <a:ext uri="{FF2B5EF4-FFF2-40B4-BE49-F238E27FC236}">
                <a16:creationId xmlns:a16="http://schemas.microsoft.com/office/drawing/2014/main" id="{C6AEF12B-976E-E04C-B421-08EA27615C19}"/>
              </a:ext>
            </a:extLst>
          </p:cNvPr>
          <p:cNvSpPr txBox="1"/>
          <p:nvPr/>
        </p:nvSpPr>
        <p:spPr>
          <a:xfrm>
            <a:off x="17492" y="4025683"/>
            <a:ext cx="4047975"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000" dirty="0" err="1">
                <a:latin typeface="+mn-lt"/>
              </a:rPr>
              <a:t>Dolev</a:t>
            </a:r>
            <a:r>
              <a:rPr lang="en-US" sz="2000" dirty="0">
                <a:latin typeface="+mn-lt"/>
              </a:rPr>
              <a:t> Strong can take f+1 rounds</a:t>
            </a:r>
          </a:p>
          <a:p>
            <a:pPr algn="l"/>
            <a:r>
              <a:rPr lang="en-US" sz="2000" dirty="0" err="1">
                <a:latin typeface="+mn-lt"/>
              </a:rPr>
              <a:t>Dolev</a:t>
            </a:r>
            <a:r>
              <a:rPr lang="en-US" sz="2000" dirty="0">
                <a:latin typeface="+mn-lt"/>
              </a:rPr>
              <a:t> Strong is synchronous</a:t>
            </a:r>
          </a:p>
          <a:p>
            <a:pPr algn="l"/>
            <a:r>
              <a:rPr lang="en-US" sz="2000" dirty="0">
                <a:latin typeface="+mn-lt"/>
              </a:rPr>
              <a:t>Can we built something better?</a:t>
            </a:r>
          </a:p>
        </p:txBody>
      </p:sp>
      <p:sp>
        <p:nvSpPr>
          <p:cNvPr id="19" name="TextBox 18">
            <a:extLst>
              <a:ext uri="{FF2B5EF4-FFF2-40B4-BE49-F238E27FC236}">
                <a16:creationId xmlns:a16="http://schemas.microsoft.com/office/drawing/2014/main" id="{59CC96A5-3695-7E44-8076-B4B7CDD15D82}"/>
              </a:ext>
            </a:extLst>
          </p:cNvPr>
          <p:cNvSpPr txBox="1"/>
          <p:nvPr/>
        </p:nvSpPr>
        <p:spPr>
          <a:xfrm>
            <a:off x="6827109" y="922858"/>
            <a:ext cx="2316891" cy="461665"/>
          </a:xfrm>
          <a:prstGeom prst="rect">
            <a:avLst/>
          </a:prstGeom>
          <a:noFill/>
        </p:spPr>
        <p:txBody>
          <a:bodyPr wrap="square">
            <a:spAutoFit/>
          </a:bodyPr>
          <a:lstStyle/>
          <a:p>
            <a:pPr algn="l"/>
            <a:r>
              <a:rPr lang="en-US" sz="2400" dirty="0">
                <a:latin typeface="+mn-lt"/>
              </a:rPr>
              <a:t>Rotating leader</a:t>
            </a:r>
          </a:p>
        </p:txBody>
      </p:sp>
    </p:spTree>
    <p:extLst>
      <p:ext uri="{BB962C8B-B14F-4D97-AF65-F5344CB8AC3E}">
        <p14:creationId xmlns:p14="http://schemas.microsoft.com/office/powerpoint/2010/main" val="325464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35 -0.00494 L 0.15538 -0.00494 " pathEditMode="relative" ptsTypes="AA">
                                      <p:cBhvr>
                                        <p:cTn id="6" dur="2000" fill="hold"/>
                                        <p:tgtEl>
                                          <p:spTgt spid="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2AC2-CC95-564F-9441-80F071A99882}"/>
              </a:ext>
            </a:extLst>
          </p:cNvPr>
          <p:cNvSpPr>
            <a:spLocks noGrp="1"/>
          </p:cNvSpPr>
          <p:nvPr>
            <p:ph type="title"/>
          </p:nvPr>
        </p:nvSpPr>
        <p:spPr/>
        <p:txBody>
          <a:bodyPr>
            <a:normAutofit fontScale="90000"/>
          </a:bodyPr>
          <a:lstStyle/>
          <a:p>
            <a:r>
              <a:rPr lang="en-US" dirty="0"/>
              <a:t>Streamlet: A simple Blockchain protocol</a:t>
            </a:r>
          </a:p>
        </p:txBody>
      </p:sp>
      <p:sp>
        <p:nvSpPr>
          <p:cNvPr id="9" name="Rectangle 8">
            <a:extLst>
              <a:ext uri="{FF2B5EF4-FFF2-40B4-BE49-F238E27FC236}">
                <a16:creationId xmlns:a16="http://schemas.microsoft.com/office/drawing/2014/main" id="{04109328-173A-6045-A183-8D1036A0E061}"/>
              </a:ext>
            </a:extLst>
          </p:cNvPr>
          <p:cNvSpPr/>
          <p:nvPr/>
        </p:nvSpPr>
        <p:spPr>
          <a:xfrm>
            <a:off x="0" y="823895"/>
            <a:ext cx="4114801" cy="18891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Assumptions:</a:t>
            </a:r>
          </a:p>
          <a:p>
            <a:pPr algn="ctr"/>
            <a:r>
              <a:rPr lang="en-US" dirty="0"/>
              <a:t>n nodes (permissioned)</a:t>
            </a:r>
          </a:p>
          <a:p>
            <a:pPr algn="ctr"/>
            <a:r>
              <a:rPr lang="en-US" dirty="0"/>
              <a:t>Less than 1/3 corrupt</a:t>
            </a:r>
          </a:p>
          <a:p>
            <a:pPr algn="ctr"/>
            <a:r>
              <a:rPr lang="en-US" dirty="0"/>
              <a:t>Partially synchronous network</a:t>
            </a:r>
          </a:p>
          <a:p>
            <a:pPr algn="ctr"/>
            <a:r>
              <a:rPr lang="en-US" dirty="0"/>
              <a:t>Proceed in epochs </a:t>
            </a:r>
          </a:p>
        </p:txBody>
      </p:sp>
      <p:pic>
        <p:nvPicPr>
          <p:cNvPr id="10" name="Picture 9">
            <a:extLst>
              <a:ext uri="{FF2B5EF4-FFF2-40B4-BE49-F238E27FC236}">
                <a16:creationId xmlns:a16="http://schemas.microsoft.com/office/drawing/2014/main" id="{C60C349C-9C03-E84F-BB07-51C3A2D79B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31071" y="2571750"/>
            <a:ext cx="1005840" cy="1005840"/>
          </a:xfrm>
          <a:prstGeom prst="rect">
            <a:avLst/>
          </a:prstGeom>
        </p:spPr>
      </p:pic>
      <p:sp>
        <p:nvSpPr>
          <p:cNvPr id="11" name="TextBox 10">
            <a:extLst>
              <a:ext uri="{FF2B5EF4-FFF2-40B4-BE49-F238E27FC236}">
                <a16:creationId xmlns:a16="http://schemas.microsoft.com/office/drawing/2014/main" id="{DF5EF769-CD66-8246-A5F5-FF6E49FA56F9}"/>
              </a:ext>
            </a:extLst>
          </p:cNvPr>
          <p:cNvSpPr txBox="1"/>
          <p:nvPr/>
        </p:nvSpPr>
        <p:spPr>
          <a:xfrm>
            <a:off x="5499462" y="1474613"/>
            <a:ext cx="3605349" cy="830997"/>
          </a:xfrm>
          <a:prstGeom prst="rect">
            <a:avLst/>
          </a:prstGeom>
          <a:noFill/>
        </p:spPr>
        <p:txBody>
          <a:bodyPr wrap="square" rtlCol="0">
            <a:spAutoFit/>
          </a:bodyPr>
          <a:lstStyle/>
          <a:p>
            <a:pPr algn="l"/>
            <a:r>
              <a:rPr lang="en-US" dirty="0">
                <a:latin typeface="+mn-lt"/>
              </a:rPr>
              <a:t>Random rotating leader:</a:t>
            </a:r>
          </a:p>
          <a:p>
            <a:pPr algn="l"/>
            <a:r>
              <a:rPr lang="en-US" dirty="0">
                <a:latin typeface="+mn-lt"/>
              </a:rPr>
              <a:t>Leader id= H(epoch) mod n </a:t>
            </a:r>
          </a:p>
        </p:txBody>
      </p:sp>
      <p:sp>
        <p:nvSpPr>
          <p:cNvPr id="13" name="Rectangle 12">
            <a:extLst>
              <a:ext uri="{FF2B5EF4-FFF2-40B4-BE49-F238E27FC236}">
                <a16:creationId xmlns:a16="http://schemas.microsoft.com/office/drawing/2014/main" id="{53F7857E-CFC9-3F4A-91BE-C01F4EEBB357}"/>
              </a:ext>
            </a:extLst>
          </p:cNvPr>
          <p:cNvSpPr/>
          <p:nvPr/>
        </p:nvSpPr>
        <p:spPr>
          <a:xfrm>
            <a:off x="922417" y="2788891"/>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AE33B88-49FB-404F-96DD-1D04868D438C}"/>
                  </a:ext>
                </a:extLst>
              </p:cNvPr>
              <p:cNvSpPr/>
              <p:nvPr/>
            </p:nvSpPr>
            <p:spPr>
              <a:xfrm>
                <a:off x="209006" y="3146688"/>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2AE33B88-49FB-404F-96DD-1D04868D438C}"/>
                  </a:ext>
                </a:extLst>
              </p:cNvPr>
              <p:cNvSpPr>
                <a:spLocks noRot="1" noChangeAspect="1" noMove="1" noResize="1" noEditPoints="1" noAdjustHandles="1" noChangeArrowheads="1" noChangeShapeType="1" noTextEdit="1"/>
              </p:cNvSpPr>
              <p:nvPr/>
            </p:nvSpPr>
            <p:spPr>
              <a:xfrm>
                <a:off x="209006" y="3146688"/>
                <a:ext cx="430902" cy="430902"/>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E30596-437D-3D49-ADF2-9BEF96C92BAF}"/>
              </a:ext>
            </a:extLst>
          </p:cNvPr>
          <p:cNvCxnSpPr>
            <a:cxnSpLocks/>
            <a:stCxn id="13" idx="1"/>
            <a:endCxn id="14" idx="3"/>
          </p:cNvCxnSpPr>
          <p:nvPr/>
        </p:nvCxnSpPr>
        <p:spPr>
          <a:xfrm flipH="1">
            <a:off x="639908" y="3004342"/>
            <a:ext cx="282509" cy="357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E8F1F8D8-BEF5-9D4C-845A-C76C80A11558}"/>
              </a:ext>
            </a:extLst>
          </p:cNvPr>
          <p:cNvSpPr/>
          <p:nvPr/>
        </p:nvSpPr>
        <p:spPr>
          <a:xfrm>
            <a:off x="922417" y="3610173"/>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5" name="Straight Arrow Connector 34">
            <a:extLst>
              <a:ext uri="{FF2B5EF4-FFF2-40B4-BE49-F238E27FC236}">
                <a16:creationId xmlns:a16="http://schemas.microsoft.com/office/drawing/2014/main" id="{97AF5CC9-4F07-424F-B0A0-A1779184AFE7}"/>
              </a:ext>
            </a:extLst>
          </p:cNvPr>
          <p:cNvCxnSpPr>
            <a:cxnSpLocks/>
            <a:stCxn id="34" idx="1"/>
            <a:endCxn id="14" idx="3"/>
          </p:cNvCxnSpPr>
          <p:nvPr/>
        </p:nvCxnSpPr>
        <p:spPr>
          <a:xfrm flipH="1" flipV="1">
            <a:off x="639908" y="3362139"/>
            <a:ext cx="282509" cy="463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9048369D-9699-624E-A2D2-0CED8402409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4250" y="4149176"/>
            <a:ext cx="1005840" cy="1005840"/>
          </a:xfrm>
          <a:prstGeom prst="rect">
            <a:avLst/>
          </a:prstGeom>
        </p:spPr>
      </p:pic>
      <p:sp>
        <p:nvSpPr>
          <p:cNvPr id="39" name="TextBox 38">
            <a:extLst>
              <a:ext uri="{FF2B5EF4-FFF2-40B4-BE49-F238E27FC236}">
                <a16:creationId xmlns:a16="http://schemas.microsoft.com/office/drawing/2014/main" id="{7C8DD638-3DF2-3741-B7BD-F13181691A48}"/>
              </a:ext>
            </a:extLst>
          </p:cNvPr>
          <p:cNvSpPr txBox="1"/>
          <p:nvPr/>
        </p:nvSpPr>
        <p:spPr>
          <a:xfrm>
            <a:off x="3069771" y="4624251"/>
            <a:ext cx="5486400" cy="461665"/>
          </a:xfrm>
          <a:prstGeom prst="rect">
            <a:avLst/>
          </a:prstGeom>
          <a:noFill/>
        </p:spPr>
        <p:txBody>
          <a:bodyPr wrap="square" rtlCol="0">
            <a:spAutoFit/>
          </a:bodyPr>
          <a:lstStyle/>
          <a:p>
            <a:pPr algn="l"/>
            <a:r>
              <a:rPr lang="en-US" dirty="0">
                <a:latin typeface="+mn-lt"/>
              </a:rPr>
              <a:t>Each node stores locally notarized chain </a:t>
            </a:r>
          </a:p>
        </p:txBody>
      </p:sp>
      <p:sp>
        <p:nvSpPr>
          <p:cNvPr id="41" name="Rectangle 40">
            <a:extLst>
              <a:ext uri="{FF2B5EF4-FFF2-40B4-BE49-F238E27FC236}">
                <a16:creationId xmlns:a16="http://schemas.microsoft.com/office/drawing/2014/main" id="{45CA6523-394C-304F-90B4-6E83881F3C9D}"/>
              </a:ext>
            </a:extLst>
          </p:cNvPr>
          <p:cNvSpPr/>
          <p:nvPr/>
        </p:nvSpPr>
        <p:spPr>
          <a:xfrm>
            <a:off x="8202247" y="3162979"/>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CA19D6F-37A2-F84F-AB2F-0ED8AB202CBA}"/>
                  </a:ext>
                </a:extLst>
              </p:cNvPr>
              <p:cNvSpPr/>
              <p:nvPr/>
            </p:nvSpPr>
            <p:spPr>
              <a:xfrm>
                <a:off x="7411858" y="3174553"/>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2" name="Rectangle 41">
                <a:extLst>
                  <a:ext uri="{FF2B5EF4-FFF2-40B4-BE49-F238E27FC236}">
                    <a16:creationId xmlns:a16="http://schemas.microsoft.com/office/drawing/2014/main" id="{FCA19D6F-37A2-F84F-AB2F-0ED8AB202CBA}"/>
                  </a:ext>
                </a:extLst>
              </p:cNvPr>
              <p:cNvSpPr>
                <a:spLocks noRot="1" noChangeAspect="1" noMove="1" noResize="1" noEditPoints="1" noAdjustHandles="1" noChangeArrowheads="1" noChangeShapeType="1" noTextEdit="1"/>
              </p:cNvSpPr>
              <p:nvPr/>
            </p:nvSpPr>
            <p:spPr>
              <a:xfrm>
                <a:off x="7411858" y="3174553"/>
                <a:ext cx="430902" cy="430902"/>
              </a:xfrm>
              <a:prstGeom prst="rect">
                <a:avLst/>
              </a:prstGeom>
              <a:blipFill>
                <a:blip r:embed="rId4"/>
                <a:stretch>
                  <a:fillRect/>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8E9EBF8-9F68-4241-B4E0-90EE8CA159E4}"/>
              </a:ext>
            </a:extLst>
          </p:cNvPr>
          <p:cNvCxnSpPr>
            <a:cxnSpLocks/>
            <a:stCxn id="41" idx="1"/>
          </p:cNvCxnSpPr>
          <p:nvPr/>
        </p:nvCxnSpPr>
        <p:spPr>
          <a:xfrm flipH="1">
            <a:off x="7842761" y="3378430"/>
            <a:ext cx="359486" cy="20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115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1"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2AFE-F975-9D44-9328-B719786DE89A}"/>
              </a:ext>
            </a:extLst>
          </p:cNvPr>
          <p:cNvSpPr>
            <a:spLocks noGrp="1"/>
          </p:cNvSpPr>
          <p:nvPr>
            <p:ph type="title"/>
          </p:nvPr>
        </p:nvSpPr>
        <p:spPr>
          <a:xfrm>
            <a:off x="-404948" y="194150"/>
            <a:ext cx="8229600" cy="623097"/>
          </a:xfrm>
        </p:spPr>
        <p:txBody>
          <a:bodyPr>
            <a:normAutofit fontScale="90000"/>
          </a:bodyPr>
          <a:lstStyle/>
          <a:p>
            <a:r>
              <a:rPr lang="en-US" dirty="0"/>
              <a:t>Streamlet </a:t>
            </a:r>
            <a:r>
              <a:rPr lang="en-US" sz="2000" dirty="0"/>
              <a:t>[Chan,Shi20]</a:t>
            </a:r>
            <a:endParaRPr lang="en-US" dirty="0"/>
          </a:p>
        </p:txBody>
      </p:sp>
      <p:sp>
        <p:nvSpPr>
          <p:cNvPr id="3" name="Content Placeholder 2">
            <a:extLst>
              <a:ext uri="{FF2B5EF4-FFF2-40B4-BE49-F238E27FC236}">
                <a16:creationId xmlns:a16="http://schemas.microsoft.com/office/drawing/2014/main" id="{30433275-9040-D041-8AC8-5E5EA7DF658D}"/>
              </a:ext>
            </a:extLst>
          </p:cNvPr>
          <p:cNvSpPr>
            <a:spLocks noGrp="1"/>
          </p:cNvSpPr>
          <p:nvPr>
            <p:ph idx="1"/>
          </p:nvPr>
        </p:nvSpPr>
        <p:spPr>
          <a:xfrm>
            <a:off x="169817" y="994577"/>
            <a:ext cx="8229600" cy="4148923"/>
          </a:xfrm>
        </p:spPr>
        <p:txBody>
          <a:bodyPr>
            <a:normAutofit fontScale="92500" lnSpcReduction="10000"/>
          </a:bodyPr>
          <a:lstStyle/>
          <a:p>
            <a:pPr marL="0" indent="0">
              <a:buNone/>
            </a:pPr>
            <a:r>
              <a:rPr lang="en-US" b="1" u="sng" dirty="0"/>
              <a:t>Propose Vote</a:t>
            </a:r>
            <a:r>
              <a:rPr lang="en-US" dirty="0"/>
              <a:t> In every epoch:</a:t>
            </a:r>
          </a:p>
          <a:p>
            <a:pPr marL="514350" indent="-514350">
              <a:buFont typeface="+mj-lt"/>
              <a:buAutoNum type="arabicPeriod"/>
            </a:pPr>
            <a:r>
              <a:rPr lang="en-US" dirty="0"/>
              <a:t>Leader creates block of TXs extending </a:t>
            </a:r>
            <a:r>
              <a:rPr lang="en-US" i="1" dirty="0"/>
              <a:t>longest</a:t>
            </a:r>
            <a:r>
              <a:rPr lang="en-US" dirty="0"/>
              <a:t> local </a:t>
            </a:r>
            <a:r>
              <a:rPr lang="en-US" i="1" dirty="0"/>
              <a:t>notarized</a:t>
            </a:r>
            <a:r>
              <a:rPr lang="en-US" dirty="0"/>
              <a:t> chain</a:t>
            </a:r>
          </a:p>
          <a:p>
            <a:pPr marL="514350" indent="-514350">
              <a:buFont typeface="+mj-lt"/>
              <a:buAutoNum type="arabicPeriod"/>
            </a:pPr>
            <a:r>
              <a:rPr lang="en-US" dirty="0"/>
              <a:t>Nodes sign off on first block from leader </a:t>
            </a:r>
            <a:r>
              <a:rPr lang="en-US" dirty="0" err="1"/>
              <a:t>iff</a:t>
            </a:r>
            <a:r>
              <a:rPr lang="en-US" dirty="0"/>
              <a:t> it extends one of their longest local </a:t>
            </a:r>
            <a:r>
              <a:rPr lang="en-US" i="1" dirty="0"/>
              <a:t>notarized</a:t>
            </a:r>
            <a:r>
              <a:rPr lang="en-US" dirty="0"/>
              <a:t> chain</a:t>
            </a:r>
          </a:p>
          <a:p>
            <a:pPr marL="514350" indent="-514350">
              <a:buFont typeface="+mj-lt"/>
              <a:buAutoNum type="arabicPeriod"/>
            </a:pPr>
            <a:r>
              <a:rPr lang="en-US" dirty="0"/>
              <a:t>If </a:t>
            </a:r>
            <a:r>
              <a:rPr lang="en-US" i="1" dirty="0"/>
              <a:t>any</a:t>
            </a:r>
            <a:r>
              <a:rPr lang="en-US" dirty="0"/>
              <a:t> Block has signatures from 2n/3 nodes it becomes </a:t>
            </a:r>
            <a:r>
              <a:rPr lang="en-US" i="1" dirty="0"/>
              <a:t>notarized </a:t>
            </a:r>
            <a:r>
              <a:rPr lang="en-US" dirty="0"/>
              <a:t>(Can be from a prior epoch)</a:t>
            </a:r>
            <a:endParaRPr lang="en-US" i="1" dirty="0"/>
          </a:p>
          <a:p>
            <a:pPr marL="0" indent="0">
              <a:buNone/>
            </a:pPr>
            <a:r>
              <a:rPr lang="en-US" b="1" u="sng" dirty="0"/>
              <a:t>Finalize</a:t>
            </a:r>
            <a:r>
              <a:rPr lang="en-US" dirty="0"/>
              <a:t>  </a:t>
            </a:r>
          </a:p>
          <a:p>
            <a:pPr marL="514350" indent="-514350">
              <a:buFont typeface="+mj-lt"/>
              <a:buAutoNum type="arabicPeriod"/>
            </a:pPr>
            <a:r>
              <a:rPr lang="en-US" dirty="0"/>
              <a:t>If a chain has 3 notarized blocks from consecutive epochs, chop off the final block and </a:t>
            </a:r>
            <a:r>
              <a:rPr lang="en-US" i="1" dirty="0"/>
              <a:t>finalize</a:t>
            </a:r>
            <a:r>
              <a:rPr lang="en-US" dirty="0"/>
              <a:t> the chain</a:t>
            </a:r>
          </a:p>
          <a:p>
            <a:pPr marL="514350" indent="-514350">
              <a:buFont typeface="+mj-lt"/>
              <a:buAutoNum type="arabicPeriod"/>
            </a:pPr>
            <a:endParaRPr lang="en-US" dirty="0"/>
          </a:p>
          <a:p>
            <a:pPr marL="514350" indent="-514350">
              <a:buFont typeface="+mj-lt"/>
              <a:buAutoNum type="arabicPeriod"/>
            </a:pPr>
            <a:endParaRPr lang="en-US" b="1" u="sng" dirty="0"/>
          </a:p>
        </p:txBody>
      </p:sp>
    </p:spTree>
    <p:extLst>
      <p:ext uri="{BB962C8B-B14F-4D97-AF65-F5344CB8AC3E}">
        <p14:creationId xmlns:p14="http://schemas.microsoft.com/office/powerpoint/2010/main" val="1826043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2AC2-CC95-564F-9441-80F071A99882}"/>
              </a:ext>
            </a:extLst>
          </p:cNvPr>
          <p:cNvSpPr>
            <a:spLocks noGrp="1"/>
          </p:cNvSpPr>
          <p:nvPr>
            <p:ph type="title"/>
          </p:nvPr>
        </p:nvSpPr>
        <p:spPr/>
        <p:txBody>
          <a:bodyPr>
            <a:normAutofit fontScale="90000"/>
          </a:bodyPr>
          <a:lstStyle/>
          <a:p>
            <a:r>
              <a:rPr lang="en-US" dirty="0"/>
              <a:t>Streamlet: A simple Blockchain protocol</a:t>
            </a:r>
          </a:p>
        </p:txBody>
      </p:sp>
      <p:sp>
        <p:nvSpPr>
          <p:cNvPr id="9" name="Rectangle 8">
            <a:extLst>
              <a:ext uri="{FF2B5EF4-FFF2-40B4-BE49-F238E27FC236}">
                <a16:creationId xmlns:a16="http://schemas.microsoft.com/office/drawing/2014/main" id="{04109328-173A-6045-A183-8D1036A0E061}"/>
              </a:ext>
            </a:extLst>
          </p:cNvPr>
          <p:cNvSpPr/>
          <p:nvPr/>
        </p:nvSpPr>
        <p:spPr>
          <a:xfrm>
            <a:off x="-49292" y="867191"/>
            <a:ext cx="4114801" cy="1438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Assumptions:</a:t>
            </a:r>
          </a:p>
          <a:p>
            <a:pPr algn="ctr"/>
            <a:r>
              <a:rPr lang="en-US" dirty="0"/>
              <a:t>Less than 1/3 corrupt</a:t>
            </a:r>
          </a:p>
          <a:p>
            <a:pPr algn="ctr"/>
            <a:r>
              <a:rPr lang="en-US" dirty="0"/>
              <a:t>Partially synchronous network</a:t>
            </a:r>
          </a:p>
          <a:p>
            <a:pPr algn="ctr"/>
            <a:r>
              <a:rPr lang="en-US" dirty="0"/>
              <a:t>Proceed in epochs </a:t>
            </a:r>
          </a:p>
        </p:txBody>
      </p:sp>
      <p:pic>
        <p:nvPicPr>
          <p:cNvPr id="10" name="Picture 9">
            <a:extLst>
              <a:ext uri="{FF2B5EF4-FFF2-40B4-BE49-F238E27FC236}">
                <a16:creationId xmlns:a16="http://schemas.microsoft.com/office/drawing/2014/main" id="{C60C349C-9C03-E84F-BB07-51C3A2D79B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04389" y="2305610"/>
            <a:ext cx="1005840" cy="1005840"/>
          </a:xfrm>
          <a:prstGeom prst="rect">
            <a:avLst/>
          </a:prstGeom>
        </p:spPr>
      </p:pic>
      <p:sp>
        <p:nvSpPr>
          <p:cNvPr id="11" name="TextBox 10">
            <a:extLst>
              <a:ext uri="{FF2B5EF4-FFF2-40B4-BE49-F238E27FC236}">
                <a16:creationId xmlns:a16="http://schemas.microsoft.com/office/drawing/2014/main" id="{DF5EF769-CD66-8246-A5F5-FF6E49FA56F9}"/>
              </a:ext>
            </a:extLst>
          </p:cNvPr>
          <p:cNvSpPr txBox="1"/>
          <p:nvPr/>
        </p:nvSpPr>
        <p:spPr>
          <a:xfrm>
            <a:off x="5499462" y="1474613"/>
            <a:ext cx="3605349" cy="830997"/>
          </a:xfrm>
          <a:prstGeom prst="rect">
            <a:avLst/>
          </a:prstGeom>
          <a:noFill/>
        </p:spPr>
        <p:txBody>
          <a:bodyPr wrap="square" rtlCol="0">
            <a:spAutoFit/>
          </a:bodyPr>
          <a:lstStyle/>
          <a:p>
            <a:pPr algn="l"/>
            <a:r>
              <a:rPr lang="en-US" dirty="0">
                <a:latin typeface="+mn-lt"/>
              </a:rPr>
              <a:t>Random rotating leader:</a:t>
            </a:r>
          </a:p>
          <a:p>
            <a:pPr algn="l"/>
            <a:r>
              <a:rPr lang="en-US" dirty="0">
                <a:latin typeface="+mn-lt"/>
              </a:rPr>
              <a:t>Leader id= H(epoch) mod n </a:t>
            </a:r>
          </a:p>
        </p:txBody>
      </p:sp>
      <p:sp>
        <p:nvSpPr>
          <p:cNvPr id="13" name="Rectangle 12">
            <a:extLst>
              <a:ext uri="{FF2B5EF4-FFF2-40B4-BE49-F238E27FC236}">
                <a16:creationId xmlns:a16="http://schemas.microsoft.com/office/drawing/2014/main" id="{53F7857E-CFC9-3F4A-91BE-C01F4EEBB357}"/>
              </a:ext>
            </a:extLst>
          </p:cNvPr>
          <p:cNvSpPr/>
          <p:nvPr/>
        </p:nvSpPr>
        <p:spPr>
          <a:xfrm>
            <a:off x="922417" y="2788891"/>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AE33B88-49FB-404F-96DD-1D04868D438C}"/>
                  </a:ext>
                </a:extLst>
              </p:cNvPr>
              <p:cNvSpPr/>
              <p:nvPr/>
            </p:nvSpPr>
            <p:spPr>
              <a:xfrm>
                <a:off x="209006" y="3146688"/>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2AE33B88-49FB-404F-96DD-1D04868D438C}"/>
                  </a:ext>
                </a:extLst>
              </p:cNvPr>
              <p:cNvSpPr>
                <a:spLocks noRot="1" noChangeAspect="1" noMove="1" noResize="1" noEditPoints="1" noAdjustHandles="1" noChangeArrowheads="1" noChangeShapeType="1" noTextEdit="1"/>
              </p:cNvSpPr>
              <p:nvPr/>
            </p:nvSpPr>
            <p:spPr>
              <a:xfrm>
                <a:off x="209006" y="3146688"/>
                <a:ext cx="430902" cy="430902"/>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E30596-437D-3D49-ADF2-9BEF96C92BAF}"/>
              </a:ext>
            </a:extLst>
          </p:cNvPr>
          <p:cNvCxnSpPr>
            <a:cxnSpLocks/>
            <a:stCxn id="13" idx="1"/>
            <a:endCxn id="14" idx="3"/>
          </p:cNvCxnSpPr>
          <p:nvPr/>
        </p:nvCxnSpPr>
        <p:spPr>
          <a:xfrm flipH="1">
            <a:off x="639908" y="3004342"/>
            <a:ext cx="282509" cy="357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E8F1F8D8-BEF5-9D4C-845A-C76C80A11558}"/>
              </a:ext>
            </a:extLst>
          </p:cNvPr>
          <p:cNvSpPr/>
          <p:nvPr/>
        </p:nvSpPr>
        <p:spPr>
          <a:xfrm>
            <a:off x="922417" y="3610173"/>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5" name="Straight Arrow Connector 34">
            <a:extLst>
              <a:ext uri="{FF2B5EF4-FFF2-40B4-BE49-F238E27FC236}">
                <a16:creationId xmlns:a16="http://schemas.microsoft.com/office/drawing/2014/main" id="{97AF5CC9-4F07-424F-B0A0-A1779184AFE7}"/>
              </a:ext>
            </a:extLst>
          </p:cNvPr>
          <p:cNvCxnSpPr>
            <a:cxnSpLocks/>
            <a:stCxn id="34" idx="1"/>
            <a:endCxn id="14" idx="3"/>
          </p:cNvCxnSpPr>
          <p:nvPr/>
        </p:nvCxnSpPr>
        <p:spPr>
          <a:xfrm flipH="1" flipV="1">
            <a:off x="639908" y="3362139"/>
            <a:ext cx="282509" cy="463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9048369D-9699-624E-A2D2-0CED8402409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4250" y="4149176"/>
            <a:ext cx="1005840" cy="1005840"/>
          </a:xfrm>
          <a:prstGeom prst="rect">
            <a:avLst/>
          </a:prstGeom>
        </p:spPr>
      </p:pic>
      <p:sp>
        <p:nvSpPr>
          <p:cNvPr id="39" name="TextBox 38">
            <a:extLst>
              <a:ext uri="{FF2B5EF4-FFF2-40B4-BE49-F238E27FC236}">
                <a16:creationId xmlns:a16="http://schemas.microsoft.com/office/drawing/2014/main" id="{7C8DD638-3DF2-3741-B7BD-F13181691A48}"/>
              </a:ext>
            </a:extLst>
          </p:cNvPr>
          <p:cNvSpPr txBox="1"/>
          <p:nvPr/>
        </p:nvSpPr>
        <p:spPr>
          <a:xfrm>
            <a:off x="3069771" y="4624251"/>
            <a:ext cx="5486400" cy="461665"/>
          </a:xfrm>
          <a:prstGeom prst="rect">
            <a:avLst/>
          </a:prstGeom>
          <a:noFill/>
        </p:spPr>
        <p:txBody>
          <a:bodyPr wrap="square" rtlCol="0">
            <a:spAutoFit/>
          </a:bodyPr>
          <a:lstStyle/>
          <a:p>
            <a:pPr algn="l"/>
            <a:r>
              <a:rPr lang="en-US" dirty="0">
                <a:latin typeface="+mn-lt"/>
              </a:rPr>
              <a:t>Each node stores locally notarized chain </a:t>
            </a:r>
          </a:p>
        </p:txBody>
      </p:sp>
      <p:sp>
        <p:nvSpPr>
          <p:cNvPr id="41" name="Rectangle 40">
            <a:extLst>
              <a:ext uri="{FF2B5EF4-FFF2-40B4-BE49-F238E27FC236}">
                <a16:creationId xmlns:a16="http://schemas.microsoft.com/office/drawing/2014/main" id="{45CA6523-394C-304F-90B4-6E83881F3C9D}"/>
              </a:ext>
            </a:extLst>
          </p:cNvPr>
          <p:cNvSpPr/>
          <p:nvPr/>
        </p:nvSpPr>
        <p:spPr>
          <a:xfrm>
            <a:off x="7525680" y="3360506"/>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CA19D6F-37A2-F84F-AB2F-0ED8AB202CBA}"/>
                  </a:ext>
                </a:extLst>
              </p:cNvPr>
              <p:cNvSpPr/>
              <p:nvPr/>
            </p:nvSpPr>
            <p:spPr>
              <a:xfrm>
                <a:off x="6591858" y="3360506"/>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2" name="Rectangle 41">
                <a:extLst>
                  <a:ext uri="{FF2B5EF4-FFF2-40B4-BE49-F238E27FC236}">
                    <a16:creationId xmlns:a16="http://schemas.microsoft.com/office/drawing/2014/main" id="{FCA19D6F-37A2-F84F-AB2F-0ED8AB202CBA}"/>
                  </a:ext>
                </a:extLst>
              </p:cNvPr>
              <p:cNvSpPr>
                <a:spLocks noRot="1" noChangeAspect="1" noMove="1" noResize="1" noEditPoints="1" noAdjustHandles="1" noChangeArrowheads="1" noChangeShapeType="1" noTextEdit="1"/>
              </p:cNvSpPr>
              <p:nvPr/>
            </p:nvSpPr>
            <p:spPr>
              <a:xfrm>
                <a:off x="6591858" y="3360506"/>
                <a:ext cx="430902" cy="430902"/>
              </a:xfrm>
              <a:prstGeom prst="rect">
                <a:avLst/>
              </a:prstGeom>
              <a:blipFill>
                <a:blip r:embed="rId4"/>
                <a:stretch>
                  <a:fillRect/>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8E9EBF8-9F68-4241-B4E0-90EE8CA159E4}"/>
              </a:ext>
            </a:extLst>
          </p:cNvPr>
          <p:cNvCxnSpPr>
            <a:cxnSpLocks/>
            <a:stCxn id="41" idx="1"/>
            <a:endCxn id="42" idx="3"/>
          </p:cNvCxnSpPr>
          <p:nvPr/>
        </p:nvCxnSpPr>
        <p:spPr>
          <a:xfrm flipH="1">
            <a:off x="7022760" y="3575957"/>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0341181C-F1F3-A041-B357-0866F021A8ED}"/>
              </a:ext>
            </a:extLst>
          </p:cNvPr>
          <p:cNvSpPr/>
          <p:nvPr/>
        </p:nvSpPr>
        <p:spPr>
          <a:xfrm>
            <a:off x="8459502" y="3360506"/>
            <a:ext cx="430902" cy="4309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5</a:t>
            </a:r>
          </a:p>
        </p:txBody>
      </p:sp>
      <p:cxnSp>
        <p:nvCxnSpPr>
          <p:cNvPr id="20" name="Straight Arrow Connector 19">
            <a:extLst>
              <a:ext uri="{FF2B5EF4-FFF2-40B4-BE49-F238E27FC236}">
                <a16:creationId xmlns:a16="http://schemas.microsoft.com/office/drawing/2014/main" id="{F3E3E2FF-3889-D94D-800E-ED9D122237C5}"/>
              </a:ext>
            </a:extLst>
          </p:cNvPr>
          <p:cNvCxnSpPr>
            <a:cxnSpLocks/>
            <a:stCxn id="19" idx="1"/>
          </p:cNvCxnSpPr>
          <p:nvPr/>
        </p:nvCxnSpPr>
        <p:spPr>
          <a:xfrm flipH="1">
            <a:off x="7956582" y="3575957"/>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D7561B2C-4DB6-B64E-BC68-08428F948A72}"/>
              </a:ext>
            </a:extLst>
          </p:cNvPr>
          <p:cNvSpPr/>
          <p:nvPr/>
        </p:nvSpPr>
        <p:spPr>
          <a:xfrm>
            <a:off x="8459502" y="3365261"/>
            <a:ext cx="430902" cy="4309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5</a:t>
            </a:r>
          </a:p>
        </p:txBody>
      </p:sp>
      <p:cxnSp>
        <p:nvCxnSpPr>
          <p:cNvPr id="22" name="Straight Arrow Connector 21">
            <a:extLst>
              <a:ext uri="{FF2B5EF4-FFF2-40B4-BE49-F238E27FC236}">
                <a16:creationId xmlns:a16="http://schemas.microsoft.com/office/drawing/2014/main" id="{741B8039-CCB0-F74C-8C73-E3C47CB19439}"/>
              </a:ext>
            </a:extLst>
          </p:cNvPr>
          <p:cNvCxnSpPr>
            <a:cxnSpLocks/>
            <a:stCxn id="21" idx="1"/>
          </p:cNvCxnSpPr>
          <p:nvPr/>
        </p:nvCxnSpPr>
        <p:spPr>
          <a:xfrm flipH="1">
            <a:off x="7956582" y="3580712"/>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360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1.11111E-6 2.34568E-6 L -0.71667 -0.11204 " pathEditMode="relative" rAng="0" ptsTypes="AA">
                                      <p:cBhvr>
                                        <p:cTn id="16" dur="2000" fill="hold"/>
                                        <p:tgtEl>
                                          <p:spTgt spid="21"/>
                                        </p:tgtEl>
                                        <p:attrNameLst>
                                          <p:attrName>ppt_x</p:attrName>
                                          <p:attrName>ppt_y</p:attrName>
                                        </p:attrNameLst>
                                      </p:cBhvr>
                                      <p:rCtr x="-35833" y="-5617"/>
                                    </p:animMotion>
                                  </p:childTnLst>
                                </p:cTn>
                              </p:par>
                              <p:par>
                                <p:cTn id="17" presetID="0" presetClass="path" presetSubtype="0" accel="50000" decel="50000" fill="hold" nodeType="withEffect">
                                  <p:stCondLst>
                                    <p:cond delay="0"/>
                                  </p:stCondLst>
                                  <p:childTnLst>
                                    <p:animMotion origin="layout" path="M 5.55556E-7 3.7037E-6 L -0.72066 -0.10679 " pathEditMode="relative" rAng="0" ptsTypes="AA">
                                      <p:cBhvr>
                                        <p:cTn id="18" dur="2000" fill="hold"/>
                                        <p:tgtEl>
                                          <p:spTgt spid="22"/>
                                        </p:tgtEl>
                                        <p:attrNameLst>
                                          <p:attrName>ppt_x</p:attrName>
                                          <p:attrName>ppt_y</p:attrName>
                                        </p:attrNameLst>
                                      </p:cBhvr>
                                      <p:rCtr x="-36042" y="-53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2AC2-CC95-564F-9441-80F071A99882}"/>
              </a:ext>
            </a:extLst>
          </p:cNvPr>
          <p:cNvSpPr>
            <a:spLocks noGrp="1"/>
          </p:cNvSpPr>
          <p:nvPr>
            <p:ph type="title"/>
          </p:nvPr>
        </p:nvSpPr>
        <p:spPr/>
        <p:txBody>
          <a:bodyPr>
            <a:normAutofit fontScale="90000"/>
          </a:bodyPr>
          <a:lstStyle/>
          <a:p>
            <a:r>
              <a:rPr lang="en-US" dirty="0"/>
              <a:t>Streamlet: A simple Blockchain protocol</a:t>
            </a:r>
          </a:p>
        </p:txBody>
      </p:sp>
      <p:sp>
        <p:nvSpPr>
          <p:cNvPr id="9" name="Rectangle 8">
            <a:extLst>
              <a:ext uri="{FF2B5EF4-FFF2-40B4-BE49-F238E27FC236}">
                <a16:creationId xmlns:a16="http://schemas.microsoft.com/office/drawing/2014/main" id="{04109328-173A-6045-A183-8D1036A0E061}"/>
              </a:ext>
            </a:extLst>
          </p:cNvPr>
          <p:cNvSpPr/>
          <p:nvPr/>
        </p:nvSpPr>
        <p:spPr>
          <a:xfrm>
            <a:off x="-49292" y="867191"/>
            <a:ext cx="4114801" cy="1438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Assumptions:</a:t>
            </a:r>
          </a:p>
          <a:p>
            <a:pPr algn="ctr"/>
            <a:r>
              <a:rPr lang="en-US" dirty="0"/>
              <a:t>Less than 1/3 corrupt</a:t>
            </a:r>
          </a:p>
          <a:p>
            <a:pPr algn="ctr"/>
            <a:r>
              <a:rPr lang="en-US" dirty="0"/>
              <a:t>Partially synchronous network</a:t>
            </a:r>
          </a:p>
          <a:p>
            <a:pPr algn="ctr"/>
            <a:r>
              <a:rPr lang="en-US" dirty="0"/>
              <a:t>Proceed in epochs </a:t>
            </a:r>
          </a:p>
        </p:txBody>
      </p:sp>
      <p:pic>
        <p:nvPicPr>
          <p:cNvPr id="10" name="Picture 9">
            <a:extLst>
              <a:ext uri="{FF2B5EF4-FFF2-40B4-BE49-F238E27FC236}">
                <a16:creationId xmlns:a16="http://schemas.microsoft.com/office/drawing/2014/main" id="{C60C349C-9C03-E84F-BB07-51C3A2D79B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04389" y="2305610"/>
            <a:ext cx="1005840" cy="1005840"/>
          </a:xfrm>
          <a:prstGeom prst="rect">
            <a:avLst/>
          </a:prstGeom>
        </p:spPr>
      </p:pic>
      <p:sp>
        <p:nvSpPr>
          <p:cNvPr id="11" name="TextBox 10">
            <a:extLst>
              <a:ext uri="{FF2B5EF4-FFF2-40B4-BE49-F238E27FC236}">
                <a16:creationId xmlns:a16="http://schemas.microsoft.com/office/drawing/2014/main" id="{DF5EF769-CD66-8246-A5F5-FF6E49FA56F9}"/>
              </a:ext>
            </a:extLst>
          </p:cNvPr>
          <p:cNvSpPr txBox="1"/>
          <p:nvPr/>
        </p:nvSpPr>
        <p:spPr>
          <a:xfrm>
            <a:off x="5499462" y="1474613"/>
            <a:ext cx="3605349" cy="830997"/>
          </a:xfrm>
          <a:prstGeom prst="rect">
            <a:avLst/>
          </a:prstGeom>
          <a:noFill/>
        </p:spPr>
        <p:txBody>
          <a:bodyPr wrap="square" rtlCol="0">
            <a:spAutoFit/>
          </a:bodyPr>
          <a:lstStyle/>
          <a:p>
            <a:pPr algn="l"/>
            <a:r>
              <a:rPr lang="en-US" dirty="0">
                <a:latin typeface="+mn-lt"/>
              </a:rPr>
              <a:t>Random rotating leader:</a:t>
            </a:r>
          </a:p>
          <a:p>
            <a:pPr algn="l"/>
            <a:r>
              <a:rPr lang="en-US" dirty="0">
                <a:latin typeface="+mn-lt"/>
              </a:rPr>
              <a:t>Leader id= H(epoch) mod n </a:t>
            </a:r>
          </a:p>
        </p:txBody>
      </p:sp>
      <p:sp>
        <p:nvSpPr>
          <p:cNvPr id="13" name="Rectangle 12">
            <a:extLst>
              <a:ext uri="{FF2B5EF4-FFF2-40B4-BE49-F238E27FC236}">
                <a16:creationId xmlns:a16="http://schemas.microsoft.com/office/drawing/2014/main" id="{53F7857E-CFC9-3F4A-91BE-C01F4EEBB357}"/>
              </a:ext>
            </a:extLst>
          </p:cNvPr>
          <p:cNvSpPr/>
          <p:nvPr/>
        </p:nvSpPr>
        <p:spPr>
          <a:xfrm>
            <a:off x="922417" y="2788891"/>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AE33B88-49FB-404F-96DD-1D04868D438C}"/>
                  </a:ext>
                </a:extLst>
              </p:cNvPr>
              <p:cNvSpPr/>
              <p:nvPr/>
            </p:nvSpPr>
            <p:spPr>
              <a:xfrm>
                <a:off x="209006" y="3146688"/>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2AE33B88-49FB-404F-96DD-1D04868D438C}"/>
                  </a:ext>
                </a:extLst>
              </p:cNvPr>
              <p:cNvSpPr>
                <a:spLocks noRot="1" noChangeAspect="1" noMove="1" noResize="1" noEditPoints="1" noAdjustHandles="1" noChangeArrowheads="1" noChangeShapeType="1" noTextEdit="1"/>
              </p:cNvSpPr>
              <p:nvPr/>
            </p:nvSpPr>
            <p:spPr>
              <a:xfrm>
                <a:off x="209006" y="3146688"/>
                <a:ext cx="430902" cy="430902"/>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E30596-437D-3D49-ADF2-9BEF96C92BAF}"/>
              </a:ext>
            </a:extLst>
          </p:cNvPr>
          <p:cNvCxnSpPr>
            <a:cxnSpLocks/>
            <a:stCxn id="13" idx="1"/>
            <a:endCxn id="14" idx="3"/>
          </p:cNvCxnSpPr>
          <p:nvPr/>
        </p:nvCxnSpPr>
        <p:spPr>
          <a:xfrm flipH="1">
            <a:off x="639908" y="3004342"/>
            <a:ext cx="282509" cy="357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E8F1F8D8-BEF5-9D4C-845A-C76C80A11558}"/>
              </a:ext>
            </a:extLst>
          </p:cNvPr>
          <p:cNvSpPr/>
          <p:nvPr/>
        </p:nvSpPr>
        <p:spPr>
          <a:xfrm>
            <a:off x="922417" y="3610173"/>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5" name="Straight Arrow Connector 34">
            <a:extLst>
              <a:ext uri="{FF2B5EF4-FFF2-40B4-BE49-F238E27FC236}">
                <a16:creationId xmlns:a16="http://schemas.microsoft.com/office/drawing/2014/main" id="{97AF5CC9-4F07-424F-B0A0-A1779184AFE7}"/>
              </a:ext>
            </a:extLst>
          </p:cNvPr>
          <p:cNvCxnSpPr>
            <a:cxnSpLocks/>
            <a:stCxn id="34" idx="1"/>
            <a:endCxn id="14" idx="3"/>
          </p:cNvCxnSpPr>
          <p:nvPr/>
        </p:nvCxnSpPr>
        <p:spPr>
          <a:xfrm flipH="1" flipV="1">
            <a:off x="639908" y="3362139"/>
            <a:ext cx="282509" cy="463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9048369D-9699-624E-A2D2-0CED8402409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4250" y="4149176"/>
            <a:ext cx="1005840" cy="1005840"/>
          </a:xfrm>
          <a:prstGeom prst="rect">
            <a:avLst/>
          </a:prstGeom>
        </p:spPr>
      </p:pic>
      <p:sp>
        <p:nvSpPr>
          <p:cNvPr id="39" name="TextBox 38">
            <a:extLst>
              <a:ext uri="{FF2B5EF4-FFF2-40B4-BE49-F238E27FC236}">
                <a16:creationId xmlns:a16="http://schemas.microsoft.com/office/drawing/2014/main" id="{7C8DD638-3DF2-3741-B7BD-F13181691A48}"/>
              </a:ext>
            </a:extLst>
          </p:cNvPr>
          <p:cNvSpPr txBox="1"/>
          <p:nvPr/>
        </p:nvSpPr>
        <p:spPr>
          <a:xfrm>
            <a:off x="3069771" y="4624251"/>
            <a:ext cx="5486400" cy="461665"/>
          </a:xfrm>
          <a:prstGeom prst="rect">
            <a:avLst/>
          </a:prstGeom>
          <a:noFill/>
        </p:spPr>
        <p:txBody>
          <a:bodyPr wrap="square" rtlCol="0">
            <a:spAutoFit/>
          </a:bodyPr>
          <a:lstStyle/>
          <a:p>
            <a:pPr algn="l"/>
            <a:r>
              <a:rPr lang="en-US" dirty="0">
                <a:latin typeface="+mn-lt"/>
              </a:rPr>
              <a:t>Each node stores locally notarized chain </a:t>
            </a:r>
          </a:p>
        </p:txBody>
      </p:sp>
      <p:sp>
        <p:nvSpPr>
          <p:cNvPr id="41" name="Rectangle 40">
            <a:extLst>
              <a:ext uri="{FF2B5EF4-FFF2-40B4-BE49-F238E27FC236}">
                <a16:creationId xmlns:a16="http://schemas.microsoft.com/office/drawing/2014/main" id="{45CA6523-394C-304F-90B4-6E83881F3C9D}"/>
              </a:ext>
            </a:extLst>
          </p:cNvPr>
          <p:cNvSpPr/>
          <p:nvPr/>
        </p:nvSpPr>
        <p:spPr>
          <a:xfrm>
            <a:off x="7525680" y="3360506"/>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CA19D6F-37A2-F84F-AB2F-0ED8AB202CBA}"/>
                  </a:ext>
                </a:extLst>
              </p:cNvPr>
              <p:cNvSpPr/>
              <p:nvPr/>
            </p:nvSpPr>
            <p:spPr>
              <a:xfrm>
                <a:off x="6591858" y="3360506"/>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2" name="Rectangle 41">
                <a:extLst>
                  <a:ext uri="{FF2B5EF4-FFF2-40B4-BE49-F238E27FC236}">
                    <a16:creationId xmlns:a16="http://schemas.microsoft.com/office/drawing/2014/main" id="{FCA19D6F-37A2-F84F-AB2F-0ED8AB202CBA}"/>
                  </a:ext>
                </a:extLst>
              </p:cNvPr>
              <p:cNvSpPr>
                <a:spLocks noRot="1" noChangeAspect="1" noMove="1" noResize="1" noEditPoints="1" noAdjustHandles="1" noChangeArrowheads="1" noChangeShapeType="1" noTextEdit="1"/>
              </p:cNvSpPr>
              <p:nvPr/>
            </p:nvSpPr>
            <p:spPr>
              <a:xfrm>
                <a:off x="6591858" y="3360506"/>
                <a:ext cx="430902" cy="430902"/>
              </a:xfrm>
              <a:prstGeom prst="rect">
                <a:avLst/>
              </a:prstGeom>
              <a:blipFill>
                <a:blip r:embed="rId4"/>
                <a:stretch>
                  <a:fillRect/>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8E9EBF8-9F68-4241-B4E0-90EE8CA159E4}"/>
              </a:ext>
            </a:extLst>
          </p:cNvPr>
          <p:cNvCxnSpPr>
            <a:cxnSpLocks/>
            <a:stCxn id="41" idx="1"/>
            <a:endCxn id="42" idx="3"/>
          </p:cNvCxnSpPr>
          <p:nvPr/>
        </p:nvCxnSpPr>
        <p:spPr>
          <a:xfrm flipH="1">
            <a:off x="7022760" y="3575957"/>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0341181C-F1F3-A041-B357-0866F021A8ED}"/>
              </a:ext>
            </a:extLst>
          </p:cNvPr>
          <p:cNvSpPr/>
          <p:nvPr/>
        </p:nvSpPr>
        <p:spPr>
          <a:xfrm>
            <a:off x="8459502" y="3360506"/>
            <a:ext cx="430902" cy="4309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5</a:t>
            </a:r>
          </a:p>
        </p:txBody>
      </p:sp>
      <p:cxnSp>
        <p:nvCxnSpPr>
          <p:cNvPr id="20" name="Straight Arrow Connector 19">
            <a:extLst>
              <a:ext uri="{FF2B5EF4-FFF2-40B4-BE49-F238E27FC236}">
                <a16:creationId xmlns:a16="http://schemas.microsoft.com/office/drawing/2014/main" id="{F3E3E2FF-3889-D94D-800E-ED9D122237C5}"/>
              </a:ext>
            </a:extLst>
          </p:cNvPr>
          <p:cNvCxnSpPr>
            <a:cxnSpLocks/>
            <a:stCxn id="19" idx="1"/>
          </p:cNvCxnSpPr>
          <p:nvPr/>
        </p:nvCxnSpPr>
        <p:spPr>
          <a:xfrm flipH="1">
            <a:off x="7956582" y="3575957"/>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D7561B2C-4DB6-B64E-BC68-08428F948A72}"/>
              </a:ext>
            </a:extLst>
          </p:cNvPr>
          <p:cNvSpPr/>
          <p:nvPr/>
        </p:nvSpPr>
        <p:spPr>
          <a:xfrm>
            <a:off x="1833771" y="2818577"/>
            <a:ext cx="430902" cy="4309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5</a:t>
            </a:r>
          </a:p>
        </p:txBody>
      </p:sp>
      <p:cxnSp>
        <p:nvCxnSpPr>
          <p:cNvPr id="22" name="Straight Arrow Connector 21">
            <a:extLst>
              <a:ext uri="{FF2B5EF4-FFF2-40B4-BE49-F238E27FC236}">
                <a16:creationId xmlns:a16="http://schemas.microsoft.com/office/drawing/2014/main" id="{741B8039-CCB0-F74C-8C73-E3C47CB19439}"/>
              </a:ext>
            </a:extLst>
          </p:cNvPr>
          <p:cNvCxnSpPr>
            <a:cxnSpLocks/>
            <a:stCxn id="21" idx="1"/>
          </p:cNvCxnSpPr>
          <p:nvPr/>
        </p:nvCxnSpPr>
        <p:spPr>
          <a:xfrm flipH="1">
            <a:off x="1330851" y="3034028"/>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ular Callout 2">
            <a:extLst>
              <a:ext uri="{FF2B5EF4-FFF2-40B4-BE49-F238E27FC236}">
                <a16:creationId xmlns:a16="http://schemas.microsoft.com/office/drawing/2014/main" id="{84AB5412-DA0C-AE4A-A72B-F9BC99A392B0}"/>
              </a:ext>
            </a:extLst>
          </p:cNvPr>
          <p:cNvSpPr/>
          <p:nvPr/>
        </p:nvSpPr>
        <p:spPr>
          <a:xfrm>
            <a:off x="3069771" y="3791408"/>
            <a:ext cx="1933303" cy="484901"/>
          </a:xfrm>
          <a:prstGeom prst="wedgeRectCallout">
            <a:avLst>
              <a:gd name="adj1" fmla="val -83276"/>
              <a:gd name="adj2" fmla="val 786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Sign off on 5</a:t>
            </a:r>
          </a:p>
        </p:txBody>
      </p:sp>
      <p:sp>
        <p:nvSpPr>
          <p:cNvPr id="23" name="Rectangle 22">
            <a:extLst>
              <a:ext uri="{FF2B5EF4-FFF2-40B4-BE49-F238E27FC236}">
                <a16:creationId xmlns:a16="http://schemas.microsoft.com/office/drawing/2014/main" id="{A9567BB9-EBBC-874A-9A8A-22C437A13FDA}"/>
              </a:ext>
            </a:extLst>
          </p:cNvPr>
          <p:cNvSpPr/>
          <p:nvPr/>
        </p:nvSpPr>
        <p:spPr>
          <a:xfrm>
            <a:off x="1833771" y="3610173"/>
            <a:ext cx="430902" cy="4309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3</a:t>
            </a:r>
          </a:p>
        </p:txBody>
      </p:sp>
      <p:cxnSp>
        <p:nvCxnSpPr>
          <p:cNvPr id="24" name="Straight Arrow Connector 23">
            <a:extLst>
              <a:ext uri="{FF2B5EF4-FFF2-40B4-BE49-F238E27FC236}">
                <a16:creationId xmlns:a16="http://schemas.microsoft.com/office/drawing/2014/main" id="{7CBEF66E-5C5C-2446-8715-A9F8E0DB76D3}"/>
              </a:ext>
            </a:extLst>
          </p:cNvPr>
          <p:cNvCxnSpPr>
            <a:cxnSpLocks/>
            <a:stCxn id="23" idx="1"/>
          </p:cNvCxnSpPr>
          <p:nvPr/>
        </p:nvCxnSpPr>
        <p:spPr>
          <a:xfrm flipH="1">
            <a:off x="1330851" y="3825624"/>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ular Callout 24">
            <a:extLst>
              <a:ext uri="{FF2B5EF4-FFF2-40B4-BE49-F238E27FC236}">
                <a16:creationId xmlns:a16="http://schemas.microsoft.com/office/drawing/2014/main" id="{0C2A9F89-F99C-C842-91E5-958205EDDD07}"/>
              </a:ext>
            </a:extLst>
          </p:cNvPr>
          <p:cNvSpPr/>
          <p:nvPr/>
        </p:nvSpPr>
        <p:spPr>
          <a:xfrm>
            <a:off x="3069771" y="3798624"/>
            <a:ext cx="1933303" cy="484901"/>
          </a:xfrm>
          <a:prstGeom prst="wedgeRectCallout">
            <a:avLst>
              <a:gd name="adj1" fmla="val -83276"/>
              <a:gd name="adj2" fmla="val 786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Sign off on 3</a:t>
            </a:r>
          </a:p>
        </p:txBody>
      </p:sp>
      <p:sp>
        <p:nvSpPr>
          <p:cNvPr id="4" name="Rectangular Callout 3">
            <a:extLst>
              <a:ext uri="{FF2B5EF4-FFF2-40B4-BE49-F238E27FC236}">
                <a16:creationId xmlns:a16="http://schemas.microsoft.com/office/drawing/2014/main" id="{CD1E86D2-A69A-BC45-B008-2861DE0F6EC3}"/>
              </a:ext>
            </a:extLst>
          </p:cNvPr>
          <p:cNvSpPr/>
          <p:nvPr/>
        </p:nvSpPr>
        <p:spPr>
          <a:xfrm>
            <a:off x="4348018" y="2305609"/>
            <a:ext cx="1464954" cy="512967"/>
          </a:xfrm>
          <a:prstGeom prst="wedgeRectCallout">
            <a:avLst>
              <a:gd name="adj1" fmla="val 98709"/>
              <a:gd name="adj2" fmla="val 212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 3</a:t>
            </a:r>
          </a:p>
        </p:txBody>
      </p:sp>
    </p:spTree>
    <p:extLst>
      <p:ext uri="{BB962C8B-B14F-4D97-AF65-F5344CB8AC3E}">
        <p14:creationId xmlns:p14="http://schemas.microsoft.com/office/powerpoint/2010/main" val="144149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2AC2-CC95-564F-9441-80F071A99882}"/>
              </a:ext>
            </a:extLst>
          </p:cNvPr>
          <p:cNvSpPr>
            <a:spLocks noGrp="1"/>
          </p:cNvSpPr>
          <p:nvPr>
            <p:ph type="title"/>
          </p:nvPr>
        </p:nvSpPr>
        <p:spPr/>
        <p:txBody>
          <a:bodyPr>
            <a:normAutofit fontScale="90000"/>
          </a:bodyPr>
          <a:lstStyle/>
          <a:p>
            <a:r>
              <a:rPr lang="en-US" dirty="0"/>
              <a:t>Streamlet: A simple Blockchain protocol</a:t>
            </a:r>
          </a:p>
        </p:txBody>
      </p:sp>
      <p:sp>
        <p:nvSpPr>
          <p:cNvPr id="9" name="Rectangle 8">
            <a:extLst>
              <a:ext uri="{FF2B5EF4-FFF2-40B4-BE49-F238E27FC236}">
                <a16:creationId xmlns:a16="http://schemas.microsoft.com/office/drawing/2014/main" id="{04109328-173A-6045-A183-8D1036A0E061}"/>
              </a:ext>
            </a:extLst>
          </p:cNvPr>
          <p:cNvSpPr/>
          <p:nvPr/>
        </p:nvSpPr>
        <p:spPr>
          <a:xfrm>
            <a:off x="-49292" y="867191"/>
            <a:ext cx="4114801" cy="1438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Assumptions:</a:t>
            </a:r>
          </a:p>
          <a:p>
            <a:pPr algn="ctr"/>
            <a:r>
              <a:rPr lang="en-US" dirty="0"/>
              <a:t>Less than 1/3 corrupt</a:t>
            </a:r>
          </a:p>
          <a:p>
            <a:pPr algn="ctr"/>
            <a:r>
              <a:rPr lang="en-US" dirty="0"/>
              <a:t>Partially synchronous network</a:t>
            </a:r>
          </a:p>
          <a:p>
            <a:pPr algn="ctr"/>
            <a:r>
              <a:rPr lang="en-US" dirty="0"/>
              <a:t>Proceed in epochs </a:t>
            </a:r>
          </a:p>
        </p:txBody>
      </p:sp>
      <p:pic>
        <p:nvPicPr>
          <p:cNvPr id="10" name="Picture 9">
            <a:extLst>
              <a:ext uri="{FF2B5EF4-FFF2-40B4-BE49-F238E27FC236}">
                <a16:creationId xmlns:a16="http://schemas.microsoft.com/office/drawing/2014/main" id="{C60C349C-9C03-E84F-BB07-51C3A2D79B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04389" y="2305610"/>
            <a:ext cx="1005840" cy="1005840"/>
          </a:xfrm>
          <a:prstGeom prst="rect">
            <a:avLst/>
          </a:prstGeom>
        </p:spPr>
      </p:pic>
      <p:sp>
        <p:nvSpPr>
          <p:cNvPr id="11" name="TextBox 10">
            <a:extLst>
              <a:ext uri="{FF2B5EF4-FFF2-40B4-BE49-F238E27FC236}">
                <a16:creationId xmlns:a16="http://schemas.microsoft.com/office/drawing/2014/main" id="{DF5EF769-CD66-8246-A5F5-FF6E49FA56F9}"/>
              </a:ext>
            </a:extLst>
          </p:cNvPr>
          <p:cNvSpPr txBox="1"/>
          <p:nvPr/>
        </p:nvSpPr>
        <p:spPr>
          <a:xfrm>
            <a:off x="5499462" y="1474613"/>
            <a:ext cx="3605349" cy="830997"/>
          </a:xfrm>
          <a:prstGeom prst="rect">
            <a:avLst/>
          </a:prstGeom>
          <a:noFill/>
        </p:spPr>
        <p:txBody>
          <a:bodyPr wrap="square" rtlCol="0">
            <a:spAutoFit/>
          </a:bodyPr>
          <a:lstStyle/>
          <a:p>
            <a:pPr algn="l"/>
            <a:r>
              <a:rPr lang="en-US" dirty="0">
                <a:latin typeface="+mn-lt"/>
              </a:rPr>
              <a:t>Random rotating leader:</a:t>
            </a:r>
          </a:p>
          <a:p>
            <a:pPr algn="l"/>
            <a:r>
              <a:rPr lang="en-US" dirty="0">
                <a:latin typeface="+mn-lt"/>
              </a:rPr>
              <a:t>Leader id= H(epoch) mod n </a:t>
            </a:r>
          </a:p>
        </p:txBody>
      </p:sp>
      <p:sp>
        <p:nvSpPr>
          <p:cNvPr id="13" name="Rectangle 12">
            <a:extLst>
              <a:ext uri="{FF2B5EF4-FFF2-40B4-BE49-F238E27FC236}">
                <a16:creationId xmlns:a16="http://schemas.microsoft.com/office/drawing/2014/main" id="{53F7857E-CFC9-3F4A-91BE-C01F4EEBB357}"/>
              </a:ext>
            </a:extLst>
          </p:cNvPr>
          <p:cNvSpPr/>
          <p:nvPr/>
        </p:nvSpPr>
        <p:spPr>
          <a:xfrm>
            <a:off x="922417" y="2788891"/>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AE33B88-49FB-404F-96DD-1D04868D438C}"/>
                  </a:ext>
                </a:extLst>
              </p:cNvPr>
              <p:cNvSpPr/>
              <p:nvPr/>
            </p:nvSpPr>
            <p:spPr>
              <a:xfrm>
                <a:off x="209006" y="3146688"/>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2AE33B88-49FB-404F-96DD-1D04868D438C}"/>
                  </a:ext>
                </a:extLst>
              </p:cNvPr>
              <p:cNvSpPr>
                <a:spLocks noRot="1" noChangeAspect="1" noMove="1" noResize="1" noEditPoints="1" noAdjustHandles="1" noChangeArrowheads="1" noChangeShapeType="1" noTextEdit="1"/>
              </p:cNvSpPr>
              <p:nvPr/>
            </p:nvSpPr>
            <p:spPr>
              <a:xfrm>
                <a:off x="209006" y="3146688"/>
                <a:ext cx="430902" cy="430902"/>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E30596-437D-3D49-ADF2-9BEF96C92BAF}"/>
              </a:ext>
            </a:extLst>
          </p:cNvPr>
          <p:cNvCxnSpPr>
            <a:cxnSpLocks/>
            <a:stCxn id="13" idx="1"/>
            <a:endCxn id="14" idx="3"/>
          </p:cNvCxnSpPr>
          <p:nvPr/>
        </p:nvCxnSpPr>
        <p:spPr>
          <a:xfrm flipH="1">
            <a:off x="639908" y="3004342"/>
            <a:ext cx="282509" cy="357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E8F1F8D8-BEF5-9D4C-845A-C76C80A11558}"/>
              </a:ext>
            </a:extLst>
          </p:cNvPr>
          <p:cNvSpPr/>
          <p:nvPr/>
        </p:nvSpPr>
        <p:spPr>
          <a:xfrm>
            <a:off x="922417" y="3610173"/>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5" name="Straight Arrow Connector 34">
            <a:extLst>
              <a:ext uri="{FF2B5EF4-FFF2-40B4-BE49-F238E27FC236}">
                <a16:creationId xmlns:a16="http://schemas.microsoft.com/office/drawing/2014/main" id="{97AF5CC9-4F07-424F-B0A0-A1779184AFE7}"/>
              </a:ext>
            </a:extLst>
          </p:cNvPr>
          <p:cNvCxnSpPr>
            <a:cxnSpLocks/>
            <a:stCxn id="34" idx="1"/>
            <a:endCxn id="14" idx="3"/>
          </p:cNvCxnSpPr>
          <p:nvPr/>
        </p:nvCxnSpPr>
        <p:spPr>
          <a:xfrm flipH="1" flipV="1">
            <a:off x="639908" y="3362139"/>
            <a:ext cx="282509" cy="463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9048369D-9699-624E-A2D2-0CED8402409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4250" y="4149176"/>
            <a:ext cx="1005840" cy="1005840"/>
          </a:xfrm>
          <a:prstGeom prst="rect">
            <a:avLst/>
          </a:prstGeom>
        </p:spPr>
      </p:pic>
      <p:sp>
        <p:nvSpPr>
          <p:cNvPr id="39" name="TextBox 38">
            <a:extLst>
              <a:ext uri="{FF2B5EF4-FFF2-40B4-BE49-F238E27FC236}">
                <a16:creationId xmlns:a16="http://schemas.microsoft.com/office/drawing/2014/main" id="{7C8DD638-3DF2-3741-B7BD-F13181691A48}"/>
              </a:ext>
            </a:extLst>
          </p:cNvPr>
          <p:cNvSpPr txBox="1"/>
          <p:nvPr/>
        </p:nvSpPr>
        <p:spPr>
          <a:xfrm>
            <a:off x="3069771" y="4624251"/>
            <a:ext cx="5486400" cy="461665"/>
          </a:xfrm>
          <a:prstGeom prst="rect">
            <a:avLst/>
          </a:prstGeom>
          <a:noFill/>
        </p:spPr>
        <p:txBody>
          <a:bodyPr wrap="square" rtlCol="0">
            <a:spAutoFit/>
          </a:bodyPr>
          <a:lstStyle/>
          <a:p>
            <a:pPr algn="l"/>
            <a:r>
              <a:rPr lang="en-US" dirty="0">
                <a:latin typeface="+mn-lt"/>
              </a:rPr>
              <a:t>Each node stores locally notarized chain </a:t>
            </a:r>
          </a:p>
        </p:txBody>
      </p:sp>
      <p:sp>
        <p:nvSpPr>
          <p:cNvPr id="21" name="Rectangle 20">
            <a:extLst>
              <a:ext uri="{FF2B5EF4-FFF2-40B4-BE49-F238E27FC236}">
                <a16:creationId xmlns:a16="http://schemas.microsoft.com/office/drawing/2014/main" id="{D7561B2C-4DB6-B64E-BC68-08428F948A72}"/>
              </a:ext>
            </a:extLst>
          </p:cNvPr>
          <p:cNvSpPr/>
          <p:nvPr/>
        </p:nvSpPr>
        <p:spPr>
          <a:xfrm>
            <a:off x="1833771" y="2818577"/>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cxnSp>
        <p:nvCxnSpPr>
          <p:cNvPr id="22" name="Straight Arrow Connector 21">
            <a:extLst>
              <a:ext uri="{FF2B5EF4-FFF2-40B4-BE49-F238E27FC236}">
                <a16:creationId xmlns:a16="http://schemas.microsoft.com/office/drawing/2014/main" id="{741B8039-CCB0-F74C-8C73-E3C47CB19439}"/>
              </a:ext>
            </a:extLst>
          </p:cNvPr>
          <p:cNvCxnSpPr>
            <a:cxnSpLocks/>
            <a:stCxn id="21" idx="1"/>
          </p:cNvCxnSpPr>
          <p:nvPr/>
        </p:nvCxnSpPr>
        <p:spPr>
          <a:xfrm flipH="1">
            <a:off x="1330851" y="3034028"/>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A9567BB9-EBBC-874A-9A8A-22C437A13FDA}"/>
              </a:ext>
            </a:extLst>
          </p:cNvPr>
          <p:cNvSpPr/>
          <p:nvPr/>
        </p:nvSpPr>
        <p:spPr>
          <a:xfrm>
            <a:off x="1833771" y="3610173"/>
            <a:ext cx="430902" cy="4309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3</a:t>
            </a:r>
          </a:p>
        </p:txBody>
      </p:sp>
      <p:cxnSp>
        <p:nvCxnSpPr>
          <p:cNvPr id="24" name="Straight Arrow Connector 23">
            <a:extLst>
              <a:ext uri="{FF2B5EF4-FFF2-40B4-BE49-F238E27FC236}">
                <a16:creationId xmlns:a16="http://schemas.microsoft.com/office/drawing/2014/main" id="{7CBEF66E-5C5C-2446-8715-A9F8E0DB76D3}"/>
              </a:ext>
            </a:extLst>
          </p:cNvPr>
          <p:cNvCxnSpPr>
            <a:cxnSpLocks/>
            <a:stCxn id="23" idx="1"/>
          </p:cNvCxnSpPr>
          <p:nvPr/>
        </p:nvCxnSpPr>
        <p:spPr>
          <a:xfrm flipH="1">
            <a:off x="1330851" y="3825624"/>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F4BD3E9F-5C4C-3247-B822-CF82C1F9B233}"/>
              </a:ext>
            </a:extLst>
          </p:cNvPr>
          <p:cNvSpPr/>
          <p:nvPr/>
        </p:nvSpPr>
        <p:spPr>
          <a:xfrm>
            <a:off x="2753696" y="2851206"/>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cxnSp>
        <p:nvCxnSpPr>
          <p:cNvPr id="29" name="Straight Arrow Connector 28">
            <a:extLst>
              <a:ext uri="{FF2B5EF4-FFF2-40B4-BE49-F238E27FC236}">
                <a16:creationId xmlns:a16="http://schemas.microsoft.com/office/drawing/2014/main" id="{6635AC77-6276-8C44-AE94-F54EACF49EC7}"/>
              </a:ext>
            </a:extLst>
          </p:cNvPr>
          <p:cNvCxnSpPr>
            <a:cxnSpLocks/>
            <a:stCxn id="28" idx="1"/>
          </p:cNvCxnSpPr>
          <p:nvPr/>
        </p:nvCxnSpPr>
        <p:spPr>
          <a:xfrm flipH="1">
            <a:off x="2250776" y="3066657"/>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2F4EB90-3A9E-9B45-B2FF-4037CB0C89A3}"/>
              </a:ext>
            </a:extLst>
          </p:cNvPr>
          <p:cNvSpPr txBox="1"/>
          <p:nvPr/>
        </p:nvSpPr>
        <p:spPr>
          <a:xfrm>
            <a:off x="904272" y="2323661"/>
            <a:ext cx="3491636" cy="461665"/>
          </a:xfrm>
          <a:prstGeom prst="rect">
            <a:avLst/>
          </a:prstGeom>
          <a:noFill/>
        </p:spPr>
        <p:txBody>
          <a:bodyPr wrap="square" rtlCol="0">
            <a:spAutoFit/>
          </a:bodyPr>
          <a:lstStyle/>
          <a:p>
            <a:pPr algn="l"/>
            <a:r>
              <a:rPr lang="en-US" dirty="0">
                <a:latin typeface="+mn-lt"/>
              </a:rPr>
              <a:t>2n/3 sigs. -&gt; notarized</a:t>
            </a:r>
          </a:p>
        </p:txBody>
      </p:sp>
    </p:spTree>
    <p:extLst>
      <p:ext uri="{BB962C8B-B14F-4D97-AF65-F5344CB8AC3E}">
        <p14:creationId xmlns:p14="http://schemas.microsoft.com/office/powerpoint/2010/main" val="78458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2AC2-CC95-564F-9441-80F071A99882}"/>
              </a:ext>
            </a:extLst>
          </p:cNvPr>
          <p:cNvSpPr>
            <a:spLocks noGrp="1"/>
          </p:cNvSpPr>
          <p:nvPr>
            <p:ph type="title"/>
          </p:nvPr>
        </p:nvSpPr>
        <p:spPr/>
        <p:txBody>
          <a:bodyPr>
            <a:normAutofit fontScale="90000"/>
          </a:bodyPr>
          <a:lstStyle/>
          <a:p>
            <a:r>
              <a:rPr lang="en-US" dirty="0"/>
              <a:t>Streamlet: A simple Blockchain protocol</a:t>
            </a:r>
          </a:p>
        </p:txBody>
      </p:sp>
      <p:sp>
        <p:nvSpPr>
          <p:cNvPr id="9" name="Rectangle 8">
            <a:extLst>
              <a:ext uri="{FF2B5EF4-FFF2-40B4-BE49-F238E27FC236}">
                <a16:creationId xmlns:a16="http://schemas.microsoft.com/office/drawing/2014/main" id="{04109328-173A-6045-A183-8D1036A0E061}"/>
              </a:ext>
            </a:extLst>
          </p:cNvPr>
          <p:cNvSpPr/>
          <p:nvPr/>
        </p:nvSpPr>
        <p:spPr>
          <a:xfrm>
            <a:off x="-49292" y="867191"/>
            <a:ext cx="4114801" cy="1438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Assumptions:</a:t>
            </a:r>
          </a:p>
          <a:p>
            <a:pPr algn="ctr"/>
            <a:r>
              <a:rPr lang="en-US" dirty="0"/>
              <a:t>Less than 1/3 corrupt</a:t>
            </a:r>
          </a:p>
          <a:p>
            <a:pPr algn="ctr"/>
            <a:r>
              <a:rPr lang="en-US" dirty="0"/>
              <a:t>Partially synchronous network</a:t>
            </a:r>
          </a:p>
          <a:p>
            <a:pPr algn="ctr"/>
            <a:r>
              <a:rPr lang="en-US" dirty="0"/>
              <a:t>Proceed in epochs </a:t>
            </a:r>
          </a:p>
        </p:txBody>
      </p:sp>
      <p:pic>
        <p:nvPicPr>
          <p:cNvPr id="10" name="Picture 9">
            <a:extLst>
              <a:ext uri="{FF2B5EF4-FFF2-40B4-BE49-F238E27FC236}">
                <a16:creationId xmlns:a16="http://schemas.microsoft.com/office/drawing/2014/main" id="{C60C349C-9C03-E84F-BB07-51C3A2D79B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04389" y="2305610"/>
            <a:ext cx="1005840" cy="1005840"/>
          </a:xfrm>
          <a:prstGeom prst="rect">
            <a:avLst/>
          </a:prstGeom>
        </p:spPr>
      </p:pic>
      <p:sp>
        <p:nvSpPr>
          <p:cNvPr id="11" name="TextBox 10">
            <a:extLst>
              <a:ext uri="{FF2B5EF4-FFF2-40B4-BE49-F238E27FC236}">
                <a16:creationId xmlns:a16="http://schemas.microsoft.com/office/drawing/2014/main" id="{DF5EF769-CD66-8246-A5F5-FF6E49FA56F9}"/>
              </a:ext>
            </a:extLst>
          </p:cNvPr>
          <p:cNvSpPr txBox="1"/>
          <p:nvPr/>
        </p:nvSpPr>
        <p:spPr>
          <a:xfrm>
            <a:off x="5499462" y="1474613"/>
            <a:ext cx="3605349" cy="830997"/>
          </a:xfrm>
          <a:prstGeom prst="rect">
            <a:avLst/>
          </a:prstGeom>
          <a:noFill/>
        </p:spPr>
        <p:txBody>
          <a:bodyPr wrap="square" rtlCol="0">
            <a:spAutoFit/>
          </a:bodyPr>
          <a:lstStyle/>
          <a:p>
            <a:pPr algn="l"/>
            <a:r>
              <a:rPr lang="en-US" dirty="0">
                <a:latin typeface="+mn-lt"/>
              </a:rPr>
              <a:t>Random rotating leader:</a:t>
            </a:r>
          </a:p>
          <a:p>
            <a:pPr algn="l"/>
            <a:r>
              <a:rPr lang="en-US" dirty="0">
                <a:latin typeface="+mn-lt"/>
              </a:rPr>
              <a:t>Leader id= H(epoch) mod n </a:t>
            </a:r>
          </a:p>
        </p:txBody>
      </p:sp>
      <p:sp>
        <p:nvSpPr>
          <p:cNvPr id="13" name="Rectangle 12">
            <a:extLst>
              <a:ext uri="{FF2B5EF4-FFF2-40B4-BE49-F238E27FC236}">
                <a16:creationId xmlns:a16="http://schemas.microsoft.com/office/drawing/2014/main" id="{53F7857E-CFC9-3F4A-91BE-C01F4EEBB357}"/>
              </a:ext>
            </a:extLst>
          </p:cNvPr>
          <p:cNvSpPr/>
          <p:nvPr/>
        </p:nvSpPr>
        <p:spPr>
          <a:xfrm>
            <a:off x="922417" y="2788891"/>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AE33B88-49FB-404F-96DD-1D04868D438C}"/>
                  </a:ext>
                </a:extLst>
              </p:cNvPr>
              <p:cNvSpPr/>
              <p:nvPr/>
            </p:nvSpPr>
            <p:spPr>
              <a:xfrm>
                <a:off x="209006" y="3146688"/>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2AE33B88-49FB-404F-96DD-1D04868D438C}"/>
                  </a:ext>
                </a:extLst>
              </p:cNvPr>
              <p:cNvSpPr>
                <a:spLocks noRot="1" noChangeAspect="1" noMove="1" noResize="1" noEditPoints="1" noAdjustHandles="1" noChangeArrowheads="1" noChangeShapeType="1" noTextEdit="1"/>
              </p:cNvSpPr>
              <p:nvPr/>
            </p:nvSpPr>
            <p:spPr>
              <a:xfrm>
                <a:off x="209006" y="3146688"/>
                <a:ext cx="430902" cy="430902"/>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E30596-437D-3D49-ADF2-9BEF96C92BAF}"/>
              </a:ext>
            </a:extLst>
          </p:cNvPr>
          <p:cNvCxnSpPr>
            <a:cxnSpLocks/>
            <a:stCxn id="13" idx="1"/>
            <a:endCxn id="14" idx="3"/>
          </p:cNvCxnSpPr>
          <p:nvPr/>
        </p:nvCxnSpPr>
        <p:spPr>
          <a:xfrm flipH="1">
            <a:off x="639908" y="3004342"/>
            <a:ext cx="282509" cy="357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E8F1F8D8-BEF5-9D4C-845A-C76C80A11558}"/>
              </a:ext>
            </a:extLst>
          </p:cNvPr>
          <p:cNvSpPr/>
          <p:nvPr/>
        </p:nvSpPr>
        <p:spPr>
          <a:xfrm>
            <a:off x="922417" y="3610173"/>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5" name="Straight Arrow Connector 34">
            <a:extLst>
              <a:ext uri="{FF2B5EF4-FFF2-40B4-BE49-F238E27FC236}">
                <a16:creationId xmlns:a16="http://schemas.microsoft.com/office/drawing/2014/main" id="{97AF5CC9-4F07-424F-B0A0-A1779184AFE7}"/>
              </a:ext>
            </a:extLst>
          </p:cNvPr>
          <p:cNvCxnSpPr>
            <a:cxnSpLocks/>
            <a:stCxn id="34" idx="1"/>
            <a:endCxn id="14" idx="3"/>
          </p:cNvCxnSpPr>
          <p:nvPr/>
        </p:nvCxnSpPr>
        <p:spPr>
          <a:xfrm flipH="1" flipV="1">
            <a:off x="639908" y="3362139"/>
            <a:ext cx="282509" cy="463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9048369D-9699-624E-A2D2-0CED8402409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4250" y="4149176"/>
            <a:ext cx="1005840" cy="1005840"/>
          </a:xfrm>
          <a:prstGeom prst="rect">
            <a:avLst/>
          </a:prstGeom>
        </p:spPr>
      </p:pic>
      <p:sp>
        <p:nvSpPr>
          <p:cNvPr id="39" name="TextBox 38">
            <a:extLst>
              <a:ext uri="{FF2B5EF4-FFF2-40B4-BE49-F238E27FC236}">
                <a16:creationId xmlns:a16="http://schemas.microsoft.com/office/drawing/2014/main" id="{7C8DD638-3DF2-3741-B7BD-F13181691A48}"/>
              </a:ext>
            </a:extLst>
          </p:cNvPr>
          <p:cNvSpPr txBox="1"/>
          <p:nvPr/>
        </p:nvSpPr>
        <p:spPr>
          <a:xfrm>
            <a:off x="3069771" y="4624251"/>
            <a:ext cx="5486400" cy="461665"/>
          </a:xfrm>
          <a:prstGeom prst="rect">
            <a:avLst/>
          </a:prstGeom>
          <a:noFill/>
        </p:spPr>
        <p:txBody>
          <a:bodyPr wrap="square" rtlCol="0">
            <a:spAutoFit/>
          </a:bodyPr>
          <a:lstStyle/>
          <a:p>
            <a:pPr algn="l"/>
            <a:r>
              <a:rPr lang="en-US" dirty="0">
                <a:latin typeface="+mn-lt"/>
              </a:rPr>
              <a:t>Each node stores locally notarized chain </a:t>
            </a:r>
          </a:p>
        </p:txBody>
      </p:sp>
      <p:sp>
        <p:nvSpPr>
          <p:cNvPr id="21" name="Rectangle 20">
            <a:extLst>
              <a:ext uri="{FF2B5EF4-FFF2-40B4-BE49-F238E27FC236}">
                <a16:creationId xmlns:a16="http://schemas.microsoft.com/office/drawing/2014/main" id="{D7561B2C-4DB6-B64E-BC68-08428F948A72}"/>
              </a:ext>
            </a:extLst>
          </p:cNvPr>
          <p:cNvSpPr/>
          <p:nvPr/>
        </p:nvSpPr>
        <p:spPr>
          <a:xfrm>
            <a:off x="1833771" y="2818577"/>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cxnSp>
        <p:nvCxnSpPr>
          <p:cNvPr id="22" name="Straight Arrow Connector 21">
            <a:extLst>
              <a:ext uri="{FF2B5EF4-FFF2-40B4-BE49-F238E27FC236}">
                <a16:creationId xmlns:a16="http://schemas.microsoft.com/office/drawing/2014/main" id="{741B8039-CCB0-F74C-8C73-E3C47CB19439}"/>
              </a:ext>
            </a:extLst>
          </p:cNvPr>
          <p:cNvCxnSpPr>
            <a:cxnSpLocks/>
            <a:stCxn id="21" idx="1"/>
          </p:cNvCxnSpPr>
          <p:nvPr/>
        </p:nvCxnSpPr>
        <p:spPr>
          <a:xfrm flipH="1">
            <a:off x="1330851" y="3034028"/>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A9567BB9-EBBC-874A-9A8A-22C437A13FDA}"/>
              </a:ext>
            </a:extLst>
          </p:cNvPr>
          <p:cNvSpPr/>
          <p:nvPr/>
        </p:nvSpPr>
        <p:spPr>
          <a:xfrm>
            <a:off x="1833771" y="3610173"/>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Arrow Connector 23">
            <a:extLst>
              <a:ext uri="{FF2B5EF4-FFF2-40B4-BE49-F238E27FC236}">
                <a16:creationId xmlns:a16="http://schemas.microsoft.com/office/drawing/2014/main" id="{7CBEF66E-5C5C-2446-8715-A9F8E0DB76D3}"/>
              </a:ext>
            </a:extLst>
          </p:cNvPr>
          <p:cNvCxnSpPr>
            <a:cxnSpLocks/>
            <a:stCxn id="23" idx="1"/>
          </p:cNvCxnSpPr>
          <p:nvPr/>
        </p:nvCxnSpPr>
        <p:spPr>
          <a:xfrm flipH="1">
            <a:off x="1330851" y="3825624"/>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F4BD3E9F-5C4C-3247-B822-CF82C1F9B233}"/>
              </a:ext>
            </a:extLst>
          </p:cNvPr>
          <p:cNvSpPr/>
          <p:nvPr/>
        </p:nvSpPr>
        <p:spPr>
          <a:xfrm>
            <a:off x="2753696" y="2851206"/>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cxnSp>
        <p:nvCxnSpPr>
          <p:cNvPr id="29" name="Straight Arrow Connector 28">
            <a:extLst>
              <a:ext uri="{FF2B5EF4-FFF2-40B4-BE49-F238E27FC236}">
                <a16:creationId xmlns:a16="http://schemas.microsoft.com/office/drawing/2014/main" id="{6635AC77-6276-8C44-AE94-F54EACF49EC7}"/>
              </a:ext>
            </a:extLst>
          </p:cNvPr>
          <p:cNvCxnSpPr>
            <a:cxnSpLocks/>
            <a:stCxn id="28" idx="1"/>
          </p:cNvCxnSpPr>
          <p:nvPr/>
        </p:nvCxnSpPr>
        <p:spPr>
          <a:xfrm flipH="1">
            <a:off x="2250776" y="3066657"/>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56EE09C5-E8E0-E348-8D1D-A3711D37BBBB}"/>
              </a:ext>
            </a:extLst>
          </p:cNvPr>
          <p:cNvSpPr/>
          <p:nvPr/>
        </p:nvSpPr>
        <p:spPr>
          <a:xfrm>
            <a:off x="3673621" y="2860969"/>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cxnSp>
        <p:nvCxnSpPr>
          <p:cNvPr id="33" name="Straight Arrow Connector 32">
            <a:extLst>
              <a:ext uri="{FF2B5EF4-FFF2-40B4-BE49-F238E27FC236}">
                <a16:creationId xmlns:a16="http://schemas.microsoft.com/office/drawing/2014/main" id="{D15CCBDB-0BF9-6E45-93F0-84EEDBE6A232}"/>
              </a:ext>
            </a:extLst>
          </p:cNvPr>
          <p:cNvCxnSpPr>
            <a:cxnSpLocks/>
            <a:stCxn id="32" idx="1"/>
          </p:cNvCxnSpPr>
          <p:nvPr/>
        </p:nvCxnSpPr>
        <p:spPr>
          <a:xfrm flipH="1">
            <a:off x="3170701" y="3076420"/>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733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2AC2-CC95-564F-9441-80F071A99882}"/>
              </a:ext>
            </a:extLst>
          </p:cNvPr>
          <p:cNvSpPr>
            <a:spLocks noGrp="1"/>
          </p:cNvSpPr>
          <p:nvPr>
            <p:ph type="title"/>
          </p:nvPr>
        </p:nvSpPr>
        <p:spPr/>
        <p:txBody>
          <a:bodyPr>
            <a:normAutofit fontScale="90000"/>
          </a:bodyPr>
          <a:lstStyle/>
          <a:p>
            <a:r>
              <a:rPr lang="en-US" dirty="0"/>
              <a:t>Streamlet: A simple Blockchain protocol</a:t>
            </a:r>
          </a:p>
        </p:txBody>
      </p:sp>
      <p:sp>
        <p:nvSpPr>
          <p:cNvPr id="9" name="Rectangle 8">
            <a:extLst>
              <a:ext uri="{FF2B5EF4-FFF2-40B4-BE49-F238E27FC236}">
                <a16:creationId xmlns:a16="http://schemas.microsoft.com/office/drawing/2014/main" id="{04109328-173A-6045-A183-8D1036A0E061}"/>
              </a:ext>
            </a:extLst>
          </p:cNvPr>
          <p:cNvSpPr/>
          <p:nvPr/>
        </p:nvSpPr>
        <p:spPr>
          <a:xfrm>
            <a:off x="-49292" y="867191"/>
            <a:ext cx="4114801" cy="1438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Assumptions:</a:t>
            </a:r>
          </a:p>
          <a:p>
            <a:pPr algn="ctr"/>
            <a:r>
              <a:rPr lang="en-US" dirty="0"/>
              <a:t>Less than 1/3 corrupt</a:t>
            </a:r>
          </a:p>
          <a:p>
            <a:pPr algn="ctr"/>
            <a:r>
              <a:rPr lang="en-US" dirty="0"/>
              <a:t>Partially synchronous network</a:t>
            </a:r>
          </a:p>
          <a:p>
            <a:pPr algn="ctr"/>
            <a:r>
              <a:rPr lang="en-US" dirty="0"/>
              <a:t>Proceed in epochs </a:t>
            </a:r>
          </a:p>
        </p:txBody>
      </p:sp>
      <p:pic>
        <p:nvPicPr>
          <p:cNvPr id="10" name="Picture 9">
            <a:extLst>
              <a:ext uri="{FF2B5EF4-FFF2-40B4-BE49-F238E27FC236}">
                <a16:creationId xmlns:a16="http://schemas.microsoft.com/office/drawing/2014/main" id="{C60C349C-9C03-E84F-BB07-51C3A2D79B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04389" y="2305610"/>
            <a:ext cx="1005840" cy="1005840"/>
          </a:xfrm>
          <a:prstGeom prst="rect">
            <a:avLst/>
          </a:prstGeom>
        </p:spPr>
      </p:pic>
      <p:sp>
        <p:nvSpPr>
          <p:cNvPr id="11" name="TextBox 10">
            <a:extLst>
              <a:ext uri="{FF2B5EF4-FFF2-40B4-BE49-F238E27FC236}">
                <a16:creationId xmlns:a16="http://schemas.microsoft.com/office/drawing/2014/main" id="{DF5EF769-CD66-8246-A5F5-FF6E49FA56F9}"/>
              </a:ext>
            </a:extLst>
          </p:cNvPr>
          <p:cNvSpPr txBox="1"/>
          <p:nvPr/>
        </p:nvSpPr>
        <p:spPr>
          <a:xfrm>
            <a:off x="5499462" y="1474613"/>
            <a:ext cx="3605349" cy="830997"/>
          </a:xfrm>
          <a:prstGeom prst="rect">
            <a:avLst/>
          </a:prstGeom>
          <a:noFill/>
        </p:spPr>
        <p:txBody>
          <a:bodyPr wrap="square" rtlCol="0">
            <a:spAutoFit/>
          </a:bodyPr>
          <a:lstStyle/>
          <a:p>
            <a:pPr algn="l"/>
            <a:r>
              <a:rPr lang="en-US" dirty="0">
                <a:latin typeface="+mn-lt"/>
              </a:rPr>
              <a:t>Random rotating leader:</a:t>
            </a:r>
          </a:p>
          <a:p>
            <a:pPr algn="l"/>
            <a:r>
              <a:rPr lang="en-US" dirty="0">
                <a:latin typeface="+mn-lt"/>
              </a:rPr>
              <a:t>Leader id= H(epoch) mod n </a:t>
            </a:r>
          </a:p>
        </p:txBody>
      </p:sp>
      <p:sp>
        <p:nvSpPr>
          <p:cNvPr id="13" name="Rectangle 12">
            <a:extLst>
              <a:ext uri="{FF2B5EF4-FFF2-40B4-BE49-F238E27FC236}">
                <a16:creationId xmlns:a16="http://schemas.microsoft.com/office/drawing/2014/main" id="{53F7857E-CFC9-3F4A-91BE-C01F4EEBB357}"/>
              </a:ext>
            </a:extLst>
          </p:cNvPr>
          <p:cNvSpPr/>
          <p:nvPr/>
        </p:nvSpPr>
        <p:spPr>
          <a:xfrm>
            <a:off x="922417" y="2788891"/>
            <a:ext cx="430902" cy="4309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AE33B88-49FB-404F-96DD-1D04868D438C}"/>
                  </a:ext>
                </a:extLst>
              </p:cNvPr>
              <p:cNvSpPr/>
              <p:nvPr/>
            </p:nvSpPr>
            <p:spPr>
              <a:xfrm>
                <a:off x="209006" y="3146688"/>
                <a:ext cx="430902" cy="4309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2AE33B88-49FB-404F-96DD-1D04868D438C}"/>
                  </a:ext>
                </a:extLst>
              </p:cNvPr>
              <p:cNvSpPr>
                <a:spLocks noRot="1" noChangeAspect="1" noMove="1" noResize="1" noEditPoints="1" noAdjustHandles="1" noChangeArrowheads="1" noChangeShapeType="1" noTextEdit="1"/>
              </p:cNvSpPr>
              <p:nvPr/>
            </p:nvSpPr>
            <p:spPr>
              <a:xfrm>
                <a:off x="209006" y="3146688"/>
                <a:ext cx="430902" cy="430902"/>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E30596-437D-3D49-ADF2-9BEF96C92BAF}"/>
              </a:ext>
            </a:extLst>
          </p:cNvPr>
          <p:cNvCxnSpPr>
            <a:cxnSpLocks/>
            <a:stCxn id="13" idx="1"/>
            <a:endCxn id="14" idx="3"/>
          </p:cNvCxnSpPr>
          <p:nvPr/>
        </p:nvCxnSpPr>
        <p:spPr>
          <a:xfrm flipH="1">
            <a:off x="639908" y="3004342"/>
            <a:ext cx="282509" cy="357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E8F1F8D8-BEF5-9D4C-845A-C76C80A11558}"/>
              </a:ext>
            </a:extLst>
          </p:cNvPr>
          <p:cNvSpPr/>
          <p:nvPr/>
        </p:nvSpPr>
        <p:spPr>
          <a:xfrm>
            <a:off x="922417" y="3610173"/>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5" name="Straight Arrow Connector 34">
            <a:extLst>
              <a:ext uri="{FF2B5EF4-FFF2-40B4-BE49-F238E27FC236}">
                <a16:creationId xmlns:a16="http://schemas.microsoft.com/office/drawing/2014/main" id="{97AF5CC9-4F07-424F-B0A0-A1779184AFE7}"/>
              </a:ext>
            </a:extLst>
          </p:cNvPr>
          <p:cNvCxnSpPr>
            <a:cxnSpLocks/>
            <a:stCxn id="34" idx="1"/>
            <a:endCxn id="14" idx="3"/>
          </p:cNvCxnSpPr>
          <p:nvPr/>
        </p:nvCxnSpPr>
        <p:spPr>
          <a:xfrm flipH="1" flipV="1">
            <a:off x="639908" y="3362139"/>
            <a:ext cx="282509" cy="463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9048369D-9699-624E-A2D2-0CED8402409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44250" y="4149176"/>
            <a:ext cx="1005840" cy="1005840"/>
          </a:xfrm>
          <a:prstGeom prst="rect">
            <a:avLst/>
          </a:prstGeom>
        </p:spPr>
      </p:pic>
      <p:sp>
        <p:nvSpPr>
          <p:cNvPr id="39" name="TextBox 38">
            <a:extLst>
              <a:ext uri="{FF2B5EF4-FFF2-40B4-BE49-F238E27FC236}">
                <a16:creationId xmlns:a16="http://schemas.microsoft.com/office/drawing/2014/main" id="{7C8DD638-3DF2-3741-B7BD-F13181691A48}"/>
              </a:ext>
            </a:extLst>
          </p:cNvPr>
          <p:cNvSpPr txBox="1"/>
          <p:nvPr/>
        </p:nvSpPr>
        <p:spPr>
          <a:xfrm>
            <a:off x="3069771" y="4624251"/>
            <a:ext cx="5486400" cy="461665"/>
          </a:xfrm>
          <a:prstGeom prst="rect">
            <a:avLst/>
          </a:prstGeom>
          <a:noFill/>
        </p:spPr>
        <p:txBody>
          <a:bodyPr wrap="square" rtlCol="0">
            <a:spAutoFit/>
          </a:bodyPr>
          <a:lstStyle/>
          <a:p>
            <a:pPr algn="l"/>
            <a:r>
              <a:rPr lang="en-US" dirty="0">
                <a:latin typeface="+mn-lt"/>
              </a:rPr>
              <a:t>Each node stores locally notarized chain </a:t>
            </a:r>
          </a:p>
        </p:txBody>
      </p:sp>
      <p:sp>
        <p:nvSpPr>
          <p:cNvPr id="21" name="Rectangle 20">
            <a:extLst>
              <a:ext uri="{FF2B5EF4-FFF2-40B4-BE49-F238E27FC236}">
                <a16:creationId xmlns:a16="http://schemas.microsoft.com/office/drawing/2014/main" id="{D7561B2C-4DB6-B64E-BC68-08428F948A72}"/>
              </a:ext>
            </a:extLst>
          </p:cNvPr>
          <p:cNvSpPr/>
          <p:nvPr/>
        </p:nvSpPr>
        <p:spPr>
          <a:xfrm>
            <a:off x="1833771" y="2818577"/>
            <a:ext cx="430902" cy="4309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5</a:t>
            </a:r>
          </a:p>
        </p:txBody>
      </p:sp>
      <p:cxnSp>
        <p:nvCxnSpPr>
          <p:cNvPr id="22" name="Straight Arrow Connector 21">
            <a:extLst>
              <a:ext uri="{FF2B5EF4-FFF2-40B4-BE49-F238E27FC236}">
                <a16:creationId xmlns:a16="http://schemas.microsoft.com/office/drawing/2014/main" id="{741B8039-CCB0-F74C-8C73-E3C47CB19439}"/>
              </a:ext>
            </a:extLst>
          </p:cNvPr>
          <p:cNvCxnSpPr>
            <a:cxnSpLocks/>
            <a:stCxn id="21" idx="1"/>
          </p:cNvCxnSpPr>
          <p:nvPr/>
        </p:nvCxnSpPr>
        <p:spPr>
          <a:xfrm flipH="1">
            <a:off x="1330851" y="3034028"/>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A9567BB9-EBBC-874A-9A8A-22C437A13FDA}"/>
              </a:ext>
            </a:extLst>
          </p:cNvPr>
          <p:cNvSpPr/>
          <p:nvPr/>
        </p:nvSpPr>
        <p:spPr>
          <a:xfrm>
            <a:off x="1833771" y="3610173"/>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Arrow Connector 23">
            <a:extLst>
              <a:ext uri="{FF2B5EF4-FFF2-40B4-BE49-F238E27FC236}">
                <a16:creationId xmlns:a16="http://schemas.microsoft.com/office/drawing/2014/main" id="{7CBEF66E-5C5C-2446-8715-A9F8E0DB76D3}"/>
              </a:ext>
            </a:extLst>
          </p:cNvPr>
          <p:cNvCxnSpPr>
            <a:cxnSpLocks/>
            <a:stCxn id="23" idx="1"/>
          </p:cNvCxnSpPr>
          <p:nvPr/>
        </p:nvCxnSpPr>
        <p:spPr>
          <a:xfrm flipH="1">
            <a:off x="1330851" y="3825624"/>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F4BD3E9F-5C4C-3247-B822-CF82C1F9B233}"/>
              </a:ext>
            </a:extLst>
          </p:cNvPr>
          <p:cNvSpPr/>
          <p:nvPr/>
        </p:nvSpPr>
        <p:spPr>
          <a:xfrm>
            <a:off x="2740059" y="2818577"/>
            <a:ext cx="430902" cy="4309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6</a:t>
            </a:r>
          </a:p>
        </p:txBody>
      </p:sp>
      <p:cxnSp>
        <p:nvCxnSpPr>
          <p:cNvPr id="29" name="Straight Arrow Connector 28">
            <a:extLst>
              <a:ext uri="{FF2B5EF4-FFF2-40B4-BE49-F238E27FC236}">
                <a16:creationId xmlns:a16="http://schemas.microsoft.com/office/drawing/2014/main" id="{6635AC77-6276-8C44-AE94-F54EACF49EC7}"/>
              </a:ext>
            </a:extLst>
          </p:cNvPr>
          <p:cNvCxnSpPr>
            <a:cxnSpLocks/>
          </p:cNvCxnSpPr>
          <p:nvPr/>
        </p:nvCxnSpPr>
        <p:spPr>
          <a:xfrm flipH="1">
            <a:off x="2250776" y="3030914"/>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56EE09C5-E8E0-E348-8D1D-A3711D37BBBB}"/>
              </a:ext>
            </a:extLst>
          </p:cNvPr>
          <p:cNvSpPr/>
          <p:nvPr/>
        </p:nvSpPr>
        <p:spPr>
          <a:xfrm>
            <a:off x="3673621" y="2788891"/>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cxnSp>
        <p:nvCxnSpPr>
          <p:cNvPr id="33" name="Straight Arrow Connector 32">
            <a:extLst>
              <a:ext uri="{FF2B5EF4-FFF2-40B4-BE49-F238E27FC236}">
                <a16:creationId xmlns:a16="http://schemas.microsoft.com/office/drawing/2014/main" id="{D15CCBDB-0BF9-6E45-93F0-84EEDBE6A232}"/>
              </a:ext>
            </a:extLst>
          </p:cNvPr>
          <p:cNvCxnSpPr>
            <a:cxnSpLocks/>
          </p:cNvCxnSpPr>
          <p:nvPr/>
        </p:nvCxnSpPr>
        <p:spPr>
          <a:xfrm flipH="1">
            <a:off x="3170701" y="3030914"/>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75F57EE3-157E-6648-A3E7-B3D5DB3A5E7E}"/>
              </a:ext>
            </a:extLst>
          </p:cNvPr>
          <p:cNvSpPr/>
          <p:nvPr/>
        </p:nvSpPr>
        <p:spPr>
          <a:xfrm>
            <a:off x="2767593" y="3580609"/>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X</a:t>
            </a:r>
          </a:p>
        </p:txBody>
      </p:sp>
      <p:cxnSp>
        <p:nvCxnSpPr>
          <p:cNvPr id="27" name="Straight Arrow Connector 26">
            <a:extLst>
              <a:ext uri="{FF2B5EF4-FFF2-40B4-BE49-F238E27FC236}">
                <a16:creationId xmlns:a16="http://schemas.microsoft.com/office/drawing/2014/main" id="{87B3C19C-0670-374E-A95B-FF565B145B93}"/>
              </a:ext>
            </a:extLst>
          </p:cNvPr>
          <p:cNvCxnSpPr>
            <a:cxnSpLocks/>
          </p:cNvCxnSpPr>
          <p:nvPr/>
        </p:nvCxnSpPr>
        <p:spPr>
          <a:xfrm flipH="1">
            <a:off x="2264673" y="3822632"/>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1B7C113-C0D6-3146-8A5E-D7C48E828450}"/>
              </a:ext>
            </a:extLst>
          </p:cNvPr>
          <p:cNvCxnSpPr/>
          <p:nvPr/>
        </p:nvCxnSpPr>
        <p:spPr>
          <a:xfrm>
            <a:off x="2556769" y="3485404"/>
            <a:ext cx="755741" cy="674456"/>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539D601D-F7C4-964E-95AA-265BD3282823}"/>
              </a:ext>
            </a:extLst>
          </p:cNvPr>
          <p:cNvCxnSpPr>
            <a:cxnSpLocks/>
          </p:cNvCxnSpPr>
          <p:nvPr/>
        </p:nvCxnSpPr>
        <p:spPr>
          <a:xfrm flipH="1">
            <a:off x="2649294" y="3461816"/>
            <a:ext cx="621219" cy="687360"/>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97D24BF1-E52A-C942-BD29-B6A99A5DCFEF}"/>
              </a:ext>
            </a:extLst>
          </p:cNvPr>
          <p:cNvSpPr txBox="1"/>
          <p:nvPr/>
        </p:nvSpPr>
        <p:spPr>
          <a:xfrm>
            <a:off x="3853540" y="3410248"/>
            <a:ext cx="2588771" cy="1200329"/>
          </a:xfrm>
          <a:prstGeom prst="rect">
            <a:avLst/>
          </a:prstGeom>
          <a:noFill/>
        </p:spPr>
        <p:txBody>
          <a:bodyPr wrap="square" rtlCol="0">
            <a:spAutoFit/>
          </a:bodyPr>
          <a:lstStyle/>
          <a:p>
            <a:pPr algn="l"/>
            <a:r>
              <a:rPr lang="en-US" dirty="0">
                <a:latin typeface="+mn-lt"/>
              </a:rPr>
              <a:t>No other block on level 6 can be notarized</a:t>
            </a:r>
          </a:p>
        </p:txBody>
      </p:sp>
    </p:spTree>
    <p:extLst>
      <p:ext uri="{BB962C8B-B14F-4D97-AF65-F5344CB8AC3E}">
        <p14:creationId xmlns:p14="http://schemas.microsoft.com/office/powerpoint/2010/main" val="295497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a:t>Blockchain Forks</a:t>
            </a:r>
          </a:p>
        </p:txBody>
      </p:sp>
      <p:sp>
        <p:nvSpPr>
          <p:cNvPr id="9" name="Rectangle 8">
            <a:extLst>
              <a:ext uri="{FF2B5EF4-FFF2-40B4-BE49-F238E27FC236}">
                <a16:creationId xmlns:a16="http://schemas.microsoft.com/office/drawing/2014/main" id="{45994789-F943-2E47-98C0-1AEE5D2BEEFD}"/>
              </a:ext>
            </a:extLst>
          </p:cNvPr>
          <p:cNvSpPr/>
          <p:nvPr/>
        </p:nvSpPr>
        <p:spPr>
          <a:xfrm rot="10800000">
            <a:off x="3837905" y="2372438"/>
            <a:ext cx="734095" cy="73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3E01DC-30CC-AF40-B288-0D4B4A7407C1}"/>
              </a:ext>
            </a:extLst>
          </p:cNvPr>
          <p:cNvSpPr/>
          <p:nvPr/>
        </p:nvSpPr>
        <p:spPr>
          <a:xfrm rot="10800000">
            <a:off x="2792128" y="2372438"/>
            <a:ext cx="734095" cy="73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15B1DC-3F09-9549-B8B8-2A6517492A93}"/>
              </a:ext>
            </a:extLst>
          </p:cNvPr>
          <p:cNvSpPr/>
          <p:nvPr/>
        </p:nvSpPr>
        <p:spPr>
          <a:xfrm rot="10800000">
            <a:off x="1821662" y="2372438"/>
            <a:ext cx="734095" cy="73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53A3AAA-E6D9-EC47-ABD6-F128F992A84F}"/>
              </a:ext>
            </a:extLst>
          </p:cNvPr>
          <p:cNvCxnSpPr>
            <a:stCxn id="9" idx="3"/>
            <a:endCxn id="10" idx="1"/>
          </p:cNvCxnSpPr>
          <p:nvPr/>
        </p:nvCxnSpPr>
        <p:spPr>
          <a:xfrm rot="10800000">
            <a:off x="3526223" y="2739486"/>
            <a:ext cx="3116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CEF6C50-8DA7-4D47-9285-F12C295FE988}"/>
              </a:ext>
            </a:extLst>
          </p:cNvPr>
          <p:cNvCxnSpPr>
            <a:stCxn id="10" idx="3"/>
            <a:endCxn id="11" idx="1"/>
          </p:cNvCxnSpPr>
          <p:nvPr/>
        </p:nvCxnSpPr>
        <p:spPr>
          <a:xfrm rot="10800000">
            <a:off x="2555757" y="2739486"/>
            <a:ext cx="2363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D800258-F34B-B743-B58D-4C18EDF24BAB}"/>
              </a:ext>
            </a:extLst>
          </p:cNvPr>
          <p:cNvCxnSpPr/>
          <p:nvPr/>
        </p:nvCxnSpPr>
        <p:spPr>
          <a:xfrm rot="10800000">
            <a:off x="1585290" y="2739486"/>
            <a:ext cx="2363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E176F9A-2344-0E4E-9FAF-504F3A0E13A7}"/>
              </a:ext>
            </a:extLst>
          </p:cNvPr>
          <p:cNvSpPr txBox="1"/>
          <p:nvPr/>
        </p:nvSpPr>
        <p:spPr>
          <a:xfrm>
            <a:off x="816462" y="2187029"/>
            <a:ext cx="748923" cy="769441"/>
          </a:xfrm>
          <a:prstGeom prst="rect">
            <a:avLst/>
          </a:prstGeom>
          <a:noFill/>
        </p:spPr>
        <p:txBody>
          <a:bodyPr wrap="none" rtlCol="0">
            <a:spAutoFit/>
          </a:bodyPr>
          <a:lstStyle/>
          <a:p>
            <a:r>
              <a:rPr lang="en-US" sz="4400" b="1" dirty="0"/>
              <a:t>…</a:t>
            </a:r>
          </a:p>
        </p:txBody>
      </p:sp>
      <p:pic>
        <p:nvPicPr>
          <p:cNvPr id="16" name="Picture 15">
            <a:extLst>
              <a:ext uri="{FF2B5EF4-FFF2-40B4-BE49-F238E27FC236}">
                <a16:creationId xmlns:a16="http://schemas.microsoft.com/office/drawing/2014/main" id="{038CCDB1-48CF-8A43-98EC-76EED217AA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3338" y="1181692"/>
            <a:ext cx="1190746" cy="1190746"/>
          </a:xfrm>
          <a:prstGeom prst="rect">
            <a:avLst/>
          </a:prstGeom>
        </p:spPr>
      </p:pic>
      <p:pic>
        <p:nvPicPr>
          <p:cNvPr id="17" name="Picture 16">
            <a:extLst>
              <a:ext uri="{FF2B5EF4-FFF2-40B4-BE49-F238E27FC236}">
                <a16:creationId xmlns:a16="http://schemas.microsoft.com/office/drawing/2014/main" id="{2517221C-CA3A-4047-ADBE-94013092F05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3338" y="3106535"/>
            <a:ext cx="1190746" cy="1190746"/>
          </a:xfrm>
          <a:prstGeom prst="rect">
            <a:avLst/>
          </a:prstGeom>
        </p:spPr>
      </p:pic>
      <p:sp>
        <p:nvSpPr>
          <p:cNvPr id="18" name="Rectangle 17">
            <a:extLst>
              <a:ext uri="{FF2B5EF4-FFF2-40B4-BE49-F238E27FC236}">
                <a16:creationId xmlns:a16="http://schemas.microsoft.com/office/drawing/2014/main" id="{D42CAF96-8EE7-6F46-8346-86F78B2AA240}"/>
              </a:ext>
            </a:extLst>
          </p:cNvPr>
          <p:cNvSpPr/>
          <p:nvPr/>
        </p:nvSpPr>
        <p:spPr>
          <a:xfrm>
            <a:off x="5400622" y="1505565"/>
            <a:ext cx="734095" cy="73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TX</a:t>
            </a:r>
            <a:r>
              <a:rPr lang="en-US" baseline="-25000" dirty="0"/>
              <a:t>A</a:t>
            </a:r>
            <a:endParaRPr lang="en-US" dirty="0"/>
          </a:p>
        </p:txBody>
      </p:sp>
      <p:cxnSp>
        <p:nvCxnSpPr>
          <p:cNvPr id="19" name="Straight Arrow Connector 18">
            <a:extLst>
              <a:ext uri="{FF2B5EF4-FFF2-40B4-BE49-F238E27FC236}">
                <a16:creationId xmlns:a16="http://schemas.microsoft.com/office/drawing/2014/main" id="{B9531304-4362-9E4F-8CA0-22B139E87484}"/>
              </a:ext>
            </a:extLst>
          </p:cNvPr>
          <p:cNvCxnSpPr>
            <a:cxnSpLocks/>
            <a:endCxn id="9" idx="1"/>
          </p:cNvCxnSpPr>
          <p:nvPr/>
        </p:nvCxnSpPr>
        <p:spPr>
          <a:xfrm flipH="1">
            <a:off x="4572000" y="1927275"/>
            <a:ext cx="828622" cy="8122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4BBBCBEF-67EA-F14A-A49D-2B9C0B83BBC3}"/>
              </a:ext>
            </a:extLst>
          </p:cNvPr>
          <p:cNvSpPr/>
          <p:nvPr/>
        </p:nvSpPr>
        <p:spPr>
          <a:xfrm>
            <a:off x="5400621" y="3334860"/>
            <a:ext cx="734095" cy="73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trike="sngStrike" dirty="0"/>
              <a:t>TX</a:t>
            </a:r>
            <a:r>
              <a:rPr lang="en-US" strike="sngStrike" baseline="-25000" dirty="0"/>
              <a:t>A</a:t>
            </a:r>
            <a:endParaRPr lang="en-US" strike="sngStrike" dirty="0"/>
          </a:p>
        </p:txBody>
      </p:sp>
      <p:cxnSp>
        <p:nvCxnSpPr>
          <p:cNvPr id="22" name="Straight Arrow Connector 21">
            <a:extLst>
              <a:ext uri="{FF2B5EF4-FFF2-40B4-BE49-F238E27FC236}">
                <a16:creationId xmlns:a16="http://schemas.microsoft.com/office/drawing/2014/main" id="{5E094B57-B819-0943-83C9-09DE9208336E}"/>
              </a:ext>
            </a:extLst>
          </p:cNvPr>
          <p:cNvCxnSpPr>
            <a:cxnSpLocks/>
            <a:stCxn id="21" idx="1"/>
            <a:endCxn id="9" idx="1"/>
          </p:cNvCxnSpPr>
          <p:nvPr/>
        </p:nvCxnSpPr>
        <p:spPr>
          <a:xfrm flipH="1" flipV="1">
            <a:off x="4572000" y="2739486"/>
            <a:ext cx="828621" cy="9624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C1B1B57E-0B31-9140-917D-D517F27D64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98442" y="1380173"/>
            <a:ext cx="473557" cy="816478"/>
          </a:xfrm>
          <a:prstGeom prst="rect">
            <a:avLst/>
          </a:prstGeom>
        </p:spPr>
      </p:pic>
      <p:pic>
        <p:nvPicPr>
          <p:cNvPr id="29" name="Picture 28">
            <a:extLst>
              <a:ext uri="{FF2B5EF4-FFF2-40B4-BE49-F238E27FC236}">
                <a16:creationId xmlns:a16="http://schemas.microsoft.com/office/drawing/2014/main" id="{9D74D902-FC99-F54E-BFB0-143CECD795C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4322" y="1322711"/>
            <a:ext cx="584280" cy="864318"/>
          </a:xfrm>
          <a:prstGeom prst="rect">
            <a:avLst/>
          </a:prstGeom>
        </p:spPr>
      </p:pic>
      <p:sp>
        <p:nvSpPr>
          <p:cNvPr id="30" name="Rectangular Callout 29">
            <a:extLst>
              <a:ext uri="{FF2B5EF4-FFF2-40B4-BE49-F238E27FC236}">
                <a16:creationId xmlns:a16="http://schemas.microsoft.com/office/drawing/2014/main" id="{7049270F-6D42-164C-B40C-2259F2CB2328}"/>
              </a:ext>
            </a:extLst>
          </p:cNvPr>
          <p:cNvSpPr/>
          <p:nvPr/>
        </p:nvSpPr>
        <p:spPr>
          <a:xfrm>
            <a:off x="1821661" y="924331"/>
            <a:ext cx="2184517" cy="635895"/>
          </a:xfrm>
          <a:prstGeom prst="wedgeRectCallout">
            <a:avLst>
              <a:gd name="adj1" fmla="val -91484"/>
              <a:gd name="adj2" fmla="val 866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TX</a:t>
            </a:r>
            <a:r>
              <a:rPr lang="en-US" baseline="-25000" dirty="0"/>
              <a:t>A</a:t>
            </a:r>
            <a:r>
              <a:rPr lang="en-US" dirty="0"/>
              <a:t>: Send 3 BTC to Bob</a:t>
            </a:r>
          </a:p>
        </p:txBody>
      </p:sp>
      <p:pic>
        <p:nvPicPr>
          <p:cNvPr id="33" name="Picture 2" descr="Car keys Royalty Free Vector Image - VectorStock">
            <a:extLst>
              <a:ext uri="{FF2B5EF4-FFF2-40B4-BE49-F238E27FC236}">
                <a16:creationId xmlns:a16="http://schemas.microsoft.com/office/drawing/2014/main" id="{EB22A66C-8D34-7447-BE12-5F8A1E7099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5" r="-665" b="8139"/>
          <a:stretch/>
        </p:blipFill>
        <p:spPr bwMode="auto">
          <a:xfrm>
            <a:off x="3493502" y="1697734"/>
            <a:ext cx="512676" cy="6230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FF3A35C-CDE8-334A-B160-C36634FD2AB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4322" y="3769252"/>
            <a:ext cx="584280" cy="864318"/>
          </a:xfrm>
          <a:prstGeom prst="rect">
            <a:avLst/>
          </a:prstGeom>
        </p:spPr>
      </p:pic>
      <p:sp>
        <p:nvSpPr>
          <p:cNvPr id="23" name="Rectangular Callout 22">
            <a:extLst>
              <a:ext uri="{FF2B5EF4-FFF2-40B4-BE49-F238E27FC236}">
                <a16:creationId xmlns:a16="http://schemas.microsoft.com/office/drawing/2014/main" id="{55AA452E-517E-BA42-BC69-17412CCB596D}"/>
              </a:ext>
            </a:extLst>
          </p:cNvPr>
          <p:cNvSpPr/>
          <p:nvPr/>
        </p:nvSpPr>
        <p:spPr>
          <a:xfrm>
            <a:off x="1862518" y="3370872"/>
            <a:ext cx="2143660" cy="635895"/>
          </a:xfrm>
          <a:prstGeom prst="wedgeRectCallout">
            <a:avLst>
              <a:gd name="adj1" fmla="val -91484"/>
              <a:gd name="adj2" fmla="val 866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trike="sngStrike" dirty="0"/>
              <a:t>TX</a:t>
            </a:r>
            <a:r>
              <a:rPr lang="en-US" strike="sngStrike" baseline="-25000" dirty="0"/>
              <a:t>A</a:t>
            </a:r>
            <a:r>
              <a:rPr lang="en-US" dirty="0"/>
              <a:t>: Send 3 BTC to herself</a:t>
            </a:r>
          </a:p>
        </p:txBody>
      </p:sp>
      <p:pic>
        <p:nvPicPr>
          <p:cNvPr id="24" name="Shape 1084">
            <a:extLst>
              <a:ext uri="{FF2B5EF4-FFF2-40B4-BE49-F238E27FC236}">
                <a16:creationId xmlns:a16="http://schemas.microsoft.com/office/drawing/2014/main" id="{1A540043-1BB3-E444-BEDD-61AB57D5FB24}"/>
              </a:ext>
            </a:extLst>
          </p:cNvPr>
          <p:cNvPicPr preferRelativeResize="0">
            <a:picLocks noChangeAspect="1"/>
          </p:cNvPicPr>
          <p:nvPr/>
        </p:nvPicPr>
        <p:blipFill rotWithShape="1">
          <a:blip r:embed="rId6">
            <a:alphaModFix/>
          </a:blip>
          <a:srcRect r="75883"/>
          <a:stretch/>
        </p:blipFill>
        <p:spPr>
          <a:xfrm>
            <a:off x="574268" y="3154553"/>
            <a:ext cx="242473" cy="1154444"/>
          </a:xfrm>
          <a:prstGeom prst="rect">
            <a:avLst/>
          </a:prstGeom>
          <a:noFill/>
          <a:ln>
            <a:noFill/>
          </a:ln>
        </p:spPr>
      </p:pic>
      <p:pic>
        <p:nvPicPr>
          <p:cNvPr id="25" name="Shape 1084">
            <a:extLst>
              <a:ext uri="{FF2B5EF4-FFF2-40B4-BE49-F238E27FC236}">
                <a16:creationId xmlns:a16="http://schemas.microsoft.com/office/drawing/2014/main" id="{1A5911E5-B562-AB42-BAC9-08CC5BE93C92}"/>
              </a:ext>
            </a:extLst>
          </p:cNvPr>
          <p:cNvPicPr preferRelativeResize="0">
            <a:picLocks noChangeAspect="1"/>
          </p:cNvPicPr>
          <p:nvPr/>
        </p:nvPicPr>
        <p:blipFill rotWithShape="1">
          <a:blip r:embed="rId6">
            <a:alphaModFix/>
          </a:blip>
          <a:srcRect r="75883"/>
          <a:stretch/>
        </p:blipFill>
        <p:spPr>
          <a:xfrm flipH="1">
            <a:off x="931507" y="3142836"/>
            <a:ext cx="238161" cy="1154445"/>
          </a:xfrm>
          <a:prstGeom prst="rect">
            <a:avLst/>
          </a:prstGeom>
          <a:noFill/>
          <a:ln>
            <a:noFill/>
          </a:ln>
        </p:spPr>
      </p:pic>
    </p:spTree>
    <p:extLst>
      <p:ext uri="{BB962C8B-B14F-4D97-AF65-F5344CB8AC3E}">
        <p14:creationId xmlns:p14="http://schemas.microsoft.com/office/powerpoint/2010/main" val="81015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72 -0.00679 L -0.24983 -0.00062 " pathEditMode="relative" ptsTypes="AA">
                                      <p:cBhvr>
                                        <p:cTn id="16" dur="2000" fill="hold"/>
                                        <p:tgtEl>
                                          <p:spTgt spid="33"/>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30" grpId="0" animBg="1"/>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2AC2-CC95-564F-9441-80F071A99882}"/>
              </a:ext>
            </a:extLst>
          </p:cNvPr>
          <p:cNvSpPr>
            <a:spLocks noGrp="1"/>
          </p:cNvSpPr>
          <p:nvPr>
            <p:ph type="title"/>
          </p:nvPr>
        </p:nvSpPr>
        <p:spPr/>
        <p:txBody>
          <a:bodyPr>
            <a:normAutofit fontScale="90000"/>
          </a:bodyPr>
          <a:lstStyle/>
          <a:p>
            <a:r>
              <a:rPr lang="en-US" dirty="0"/>
              <a:t>Streamlet: Consistency Analysis</a:t>
            </a:r>
          </a:p>
        </p:txBody>
      </p:sp>
      <p:sp>
        <p:nvSpPr>
          <p:cNvPr id="13" name="Rectangle 12">
            <a:extLst>
              <a:ext uri="{FF2B5EF4-FFF2-40B4-BE49-F238E27FC236}">
                <a16:creationId xmlns:a16="http://schemas.microsoft.com/office/drawing/2014/main" id="{53F7857E-CFC9-3F4A-91BE-C01F4EEBB357}"/>
              </a:ext>
            </a:extLst>
          </p:cNvPr>
          <p:cNvSpPr/>
          <p:nvPr/>
        </p:nvSpPr>
        <p:spPr>
          <a:xfrm>
            <a:off x="922417" y="3620262"/>
            <a:ext cx="430902" cy="4309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2</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AE33B88-49FB-404F-96DD-1D04868D438C}"/>
                  </a:ext>
                </a:extLst>
              </p:cNvPr>
              <p:cNvSpPr/>
              <p:nvPr/>
            </p:nvSpPr>
            <p:spPr>
              <a:xfrm>
                <a:off x="209006" y="3978059"/>
                <a:ext cx="430902" cy="4309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2AE33B88-49FB-404F-96DD-1D04868D438C}"/>
                  </a:ext>
                </a:extLst>
              </p:cNvPr>
              <p:cNvSpPr>
                <a:spLocks noRot="1" noChangeAspect="1" noMove="1" noResize="1" noEditPoints="1" noAdjustHandles="1" noChangeArrowheads="1" noChangeShapeType="1" noTextEdit="1"/>
              </p:cNvSpPr>
              <p:nvPr/>
            </p:nvSpPr>
            <p:spPr>
              <a:xfrm>
                <a:off x="209006" y="3978059"/>
                <a:ext cx="430902" cy="430902"/>
              </a:xfrm>
              <a:prstGeom prst="rect">
                <a:avLst/>
              </a:prstGeom>
              <a:blipFill>
                <a:blip r:embed="rId2"/>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4E30596-437D-3D49-ADF2-9BEF96C92BAF}"/>
              </a:ext>
            </a:extLst>
          </p:cNvPr>
          <p:cNvCxnSpPr>
            <a:cxnSpLocks/>
            <a:stCxn id="13" idx="1"/>
            <a:endCxn id="14" idx="3"/>
          </p:cNvCxnSpPr>
          <p:nvPr/>
        </p:nvCxnSpPr>
        <p:spPr>
          <a:xfrm flipH="1">
            <a:off x="639908" y="3835713"/>
            <a:ext cx="282509" cy="357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E8F1F8D8-BEF5-9D4C-845A-C76C80A11558}"/>
              </a:ext>
            </a:extLst>
          </p:cNvPr>
          <p:cNvSpPr/>
          <p:nvPr/>
        </p:nvSpPr>
        <p:spPr>
          <a:xfrm>
            <a:off x="922417" y="4441544"/>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5" name="Straight Arrow Connector 34">
            <a:extLst>
              <a:ext uri="{FF2B5EF4-FFF2-40B4-BE49-F238E27FC236}">
                <a16:creationId xmlns:a16="http://schemas.microsoft.com/office/drawing/2014/main" id="{97AF5CC9-4F07-424F-B0A0-A1779184AFE7}"/>
              </a:ext>
            </a:extLst>
          </p:cNvPr>
          <p:cNvCxnSpPr>
            <a:cxnSpLocks/>
            <a:stCxn id="34" idx="1"/>
            <a:endCxn id="14" idx="3"/>
          </p:cNvCxnSpPr>
          <p:nvPr/>
        </p:nvCxnSpPr>
        <p:spPr>
          <a:xfrm flipH="1" flipV="1">
            <a:off x="639908" y="4193510"/>
            <a:ext cx="282509" cy="463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D7561B2C-4DB6-B64E-BC68-08428F948A72}"/>
              </a:ext>
            </a:extLst>
          </p:cNvPr>
          <p:cNvSpPr/>
          <p:nvPr/>
        </p:nvSpPr>
        <p:spPr>
          <a:xfrm>
            <a:off x="1833771" y="3649948"/>
            <a:ext cx="430902" cy="4309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5</a:t>
            </a:r>
          </a:p>
        </p:txBody>
      </p:sp>
      <p:cxnSp>
        <p:nvCxnSpPr>
          <p:cNvPr id="22" name="Straight Arrow Connector 21">
            <a:extLst>
              <a:ext uri="{FF2B5EF4-FFF2-40B4-BE49-F238E27FC236}">
                <a16:creationId xmlns:a16="http://schemas.microsoft.com/office/drawing/2014/main" id="{741B8039-CCB0-F74C-8C73-E3C47CB19439}"/>
              </a:ext>
            </a:extLst>
          </p:cNvPr>
          <p:cNvCxnSpPr>
            <a:cxnSpLocks/>
            <a:stCxn id="21" idx="1"/>
          </p:cNvCxnSpPr>
          <p:nvPr/>
        </p:nvCxnSpPr>
        <p:spPr>
          <a:xfrm flipH="1">
            <a:off x="1330851" y="3865399"/>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A9567BB9-EBBC-874A-9A8A-22C437A13FDA}"/>
              </a:ext>
            </a:extLst>
          </p:cNvPr>
          <p:cNvSpPr/>
          <p:nvPr/>
        </p:nvSpPr>
        <p:spPr>
          <a:xfrm>
            <a:off x="1833771" y="4441544"/>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4" name="Straight Arrow Connector 23">
            <a:extLst>
              <a:ext uri="{FF2B5EF4-FFF2-40B4-BE49-F238E27FC236}">
                <a16:creationId xmlns:a16="http://schemas.microsoft.com/office/drawing/2014/main" id="{7CBEF66E-5C5C-2446-8715-A9F8E0DB76D3}"/>
              </a:ext>
            </a:extLst>
          </p:cNvPr>
          <p:cNvCxnSpPr>
            <a:cxnSpLocks/>
            <a:stCxn id="23" idx="1"/>
          </p:cNvCxnSpPr>
          <p:nvPr/>
        </p:nvCxnSpPr>
        <p:spPr>
          <a:xfrm flipH="1">
            <a:off x="1330851" y="4656995"/>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F4BD3E9F-5C4C-3247-B822-CF82C1F9B233}"/>
              </a:ext>
            </a:extLst>
          </p:cNvPr>
          <p:cNvSpPr/>
          <p:nvPr/>
        </p:nvSpPr>
        <p:spPr>
          <a:xfrm>
            <a:off x="2740059" y="3649948"/>
            <a:ext cx="430902" cy="4309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6</a:t>
            </a:r>
          </a:p>
        </p:txBody>
      </p:sp>
      <p:cxnSp>
        <p:nvCxnSpPr>
          <p:cNvPr id="29" name="Straight Arrow Connector 28">
            <a:extLst>
              <a:ext uri="{FF2B5EF4-FFF2-40B4-BE49-F238E27FC236}">
                <a16:creationId xmlns:a16="http://schemas.microsoft.com/office/drawing/2014/main" id="{6635AC77-6276-8C44-AE94-F54EACF49EC7}"/>
              </a:ext>
            </a:extLst>
          </p:cNvPr>
          <p:cNvCxnSpPr>
            <a:cxnSpLocks/>
          </p:cNvCxnSpPr>
          <p:nvPr/>
        </p:nvCxnSpPr>
        <p:spPr>
          <a:xfrm flipH="1">
            <a:off x="2250776" y="3862285"/>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56EE09C5-E8E0-E348-8D1D-A3711D37BBBB}"/>
              </a:ext>
            </a:extLst>
          </p:cNvPr>
          <p:cNvSpPr/>
          <p:nvPr/>
        </p:nvSpPr>
        <p:spPr>
          <a:xfrm>
            <a:off x="3673621" y="3620262"/>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cxnSp>
        <p:nvCxnSpPr>
          <p:cNvPr id="33" name="Straight Arrow Connector 32">
            <a:extLst>
              <a:ext uri="{FF2B5EF4-FFF2-40B4-BE49-F238E27FC236}">
                <a16:creationId xmlns:a16="http://schemas.microsoft.com/office/drawing/2014/main" id="{D15CCBDB-0BF9-6E45-93F0-84EEDBE6A232}"/>
              </a:ext>
            </a:extLst>
          </p:cNvPr>
          <p:cNvCxnSpPr>
            <a:cxnSpLocks/>
          </p:cNvCxnSpPr>
          <p:nvPr/>
        </p:nvCxnSpPr>
        <p:spPr>
          <a:xfrm flipH="1">
            <a:off x="3170701" y="3862285"/>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75F57EE3-157E-6648-A3E7-B3D5DB3A5E7E}"/>
              </a:ext>
            </a:extLst>
          </p:cNvPr>
          <p:cNvSpPr/>
          <p:nvPr/>
        </p:nvSpPr>
        <p:spPr>
          <a:xfrm>
            <a:off x="2767593" y="4411980"/>
            <a:ext cx="430902" cy="4309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X</a:t>
            </a:r>
          </a:p>
        </p:txBody>
      </p:sp>
      <p:cxnSp>
        <p:nvCxnSpPr>
          <p:cNvPr id="27" name="Straight Arrow Connector 26">
            <a:extLst>
              <a:ext uri="{FF2B5EF4-FFF2-40B4-BE49-F238E27FC236}">
                <a16:creationId xmlns:a16="http://schemas.microsoft.com/office/drawing/2014/main" id="{87B3C19C-0670-374E-A95B-FF565B145B93}"/>
              </a:ext>
            </a:extLst>
          </p:cNvPr>
          <p:cNvCxnSpPr>
            <a:cxnSpLocks/>
          </p:cNvCxnSpPr>
          <p:nvPr/>
        </p:nvCxnSpPr>
        <p:spPr>
          <a:xfrm flipH="1">
            <a:off x="2264673" y="4654003"/>
            <a:ext cx="502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D24BF1-E52A-C942-BD29-B6A99A5DCFEF}"/>
              </a:ext>
            </a:extLst>
          </p:cNvPr>
          <p:cNvSpPr txBox="1"/>
          <p:nvPr/>
        </p:nvSpPr>
        <p:spPr>
          <a:xfrm>
            <a:off x="4104523" y="3889665"/>
            <a:ext cx="2588771" cy="1200329"/>
          </a:xfrm>
          <a:prstGeom prst="rect">
            <a:avLst/>
          </a:prstGeom>
          <a:noFill/>
        </p:spPr>
        <p:txBody>
          <a:bodyPr wrap="square" rtlCol="0">
            <a:spAutoFit/>
          </a:bodyPr>
          <a:lstStyle/>
          <a:p>
            <a:pPr algn="l"/>
            <a:r>
              <a:rPr lang="en-US" dirty="0">
                <a:latin typeface="+mn-lt"/>
              </a:rPr>
              <a:t>No other block on level 6 can be notarized.</a:t>
            </a:r>
          </a:p>
        </p:txBody>
      </p:sp>
      <p:sp>
        <p:nvSpPr>
          <p:cNvPr id="4" name="TextBox 3">
            <a:extLst>
              <a:ext uri="{FF2B5EF4-FFF2-40B4-BE49-F238E27FC236}">
                <a16:creationId xmlns:a16="http://schemas.microsoft.com/office/drawing/2014/main" id="{D5504B24-37B4-5946-9A68-725946AC093E}"/>
              </a:ext>
            </a:extLst>
          </p:cNvPr>
          <p:cNvSpPr txBox="1"/>
          <p:nvPr/>
        </p:nvSpPr>
        <p:spPr>
          <a:xfrm>
            <a:off x="639907" y="1005840"/>
            <a:ext cx="8660847" cy="2308324"/>
          </a:xfrm>
          <a:prstGeom prst="rect">
            <a:avLst/>
          </a:prstGeom>
          <a:noFill/>
        </p:spPr>
        <p:txBody>
          <a:bodyPr wrap="square" rtlCol="0">
            <a:spAutoFit/>
          </a:bodyPr>
          <a:lstStyle/>
          <a:p>
            <a:pPr marL="457200" indent="-457200" algn="l">
              <a:buFont typeface="+mj-lt"/>
              <a:buAutoNum type="arabicPeriod"/>
            </a:pPr>
            <a:r>
              <a:rPr lang="en-US" dirty="0">
                <a:latin typeface="+mn-lt"/>
              </a:rPr>
              <a:t>No two blocks with same epoch can be notarized (2/3 majority)</a:t>
            </a:r>
          </a:p>
          <a:p>
            <a:pPr marL="457200" indent="-457200" algn="l">
              <a:buFont typeface="+mj-lt"/>
              <a:buAutoNum type="arabicPeriod"/>
            </a:pPr>
            <a:r>
              <a:rPr lang="en-US" dirty="0">
                <a:latin typeface="+mn-lt"/>
              </a:rPr>
              <a:t>If X&lt;5 then more than 1/3 honest nodes voted on 3. These nodes would never notarize 5 (because 5 doesn’t extend 3). Without these 1/3+1 nodes 5 can’t get notarized (Contradiction)</a:t>
            </a:r>
          </a:p>
          <a:p>
            <a:pPr marL="457200" indent="-457200" algn="l">
              <a:buFont typeface="+mj-lt"/>
              <a:buAutoNum type="arabicPeriod"/>
            </a:pPr>
            <a:r>
              <a:rPr lang="en-US" dirty="0">
                <a:latin typeface="+mn-lt"/>
              </a:rPr>
              <a:t>If X&gt;7 more than 1/3 honest nodes have notarized 6. They won’t notarize X because it doesn’t extend 6</a:t>
            </a:r>
          </a:p>
        </p:txBody>
      </p:sp>
      <p:sp>
        <p:nvSpPr>
          <p:cNvPr id="6" name="Rectangle 5">
            <a:extLst>
              <a:ext uri="{FF2B5EF4-FFF2-40B4-BE49-F238E27FC236}">
                <a16:creationId xmlns:a16="http://schemas.microsoft.com/office/drawing/2014/main" id="{F61C58DF-57BD-2A48-96E2-155562441A24}"/>
              </a:ext>
            </a:extLst>
          </p:cNvPr>
          <p:cNvSpPr/>
          <p:nvPr/>
        </p:nvSpPr>
        <p:spPr>
          <a:xfrm>
            <a:off x="6555230" y="3962360"/>
            <a:ext cx="2588770" cy="12003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Consistency holds irrespective of network</a:t>
            </a:r>
          </a:p>
        </p:txBody>
      </p:sp>
    </p:spTree>
    <p:extLst>
      <p:ext uri="{BB962C8B-B14F-4D97-AF65-F5344CB8AC3E}">
        <p14:creationId xmlns:p14="http://schemas.microsoft.com/office/powerpoint/2010/main" val="333739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7F05-628C-F347-A4CE-DE4FDA27F4F5}"/>
              </a:ext>
            </a:extLst>
          </p:cNvPr>
          <p:cNvSpPr>
            <a:spLocks noGrp="1"/>
          </p:cNvSpPr>
          <p:nvPr>
            <p:ph type="title"/>
          </p:nvPr>
        </p:nvSpPr>
        <p:spPr/>
        <p:txBody>
          <a:bodyPr>
            <a:normAutofit fontScale="90000"/>
          </a:bodyPr>
          <a:lstStyle/>
          <a:p>
            <a:r>
              <a:rPr lang="en-US" dirty="0"/>
              <a:t>Ethereum Consensus</a:t>
            </a:r>
          </a:p>
        </p:txBody>
      </p:sp>
      <p:sp>
        <p:nvSpPr>
          <p:cNvPr id="3" name="Content Placeholder 2">
            <a:extLst>
              <a:ext uri="{FF2B5EF4-FFF2-40B4-BE49-F238E27FC236}">
                <a16:creationId xmlns:a16="http://schemas.microsoft.com/office/drawing/2014/main" id="{C8FB1495-FC33-914F-BED0-D0497B8396D5}"/>
              </a:ext>
            </a:extLst>
          </p:cNvPr>
          <p:cNvSpPr>
            <a:spLocks noGrp="1"/>
          </p:cNvSpPr>
          <p:nvPr>
            <p:ph idx="1"/>
          </p:nvPr>
        </p:nvSpPr>
        <p:spPr>
          <a:xfrm>
            <a:off x="457200" y="1078771"/>
            <a:ext cx="8229600" cy="3818430"/>
          </a:xfrm>
        </p:spPr>
        <p:txBody>
          <a:bodyPr>
            <a:normAutofit fontScale="77500" lnSpcReduction="20000"/>
          </a:bodyPr>
          <a:lstStyle/>
          <a:p>
            <a:pPr algn="just"/>
            <a:r>
              <a:rPr lang="en-ID" dirty="0"/>
              <a:t>Consensus is not directly related to building a </a:t>
            </a:r>
            <a:r>
              <a:rPr lang="en-ID" dirty="0" err="1"/>
              <a:t>Dapp</a:t>
            </a:r>
            <a:r>
              <a:rPr lang="en-ID" dirty="0"/>
              <a:t>.</a:t>
            </a:r>
          </a:p>
          <a:p>
            <a:pPr algn="just"/>
            <a:r>
              <a:rPr lang="en-ID" dirty="0"/>
              <a:t>Ethereum uses a </a:t>
            </a:r>
            <a:r>
              <a:rPr lang="en-ID" b="1" dirty="0"/>
              <a:t>Proof of Work</a:t>
            </a:r>
            <a:r>
              <a:rPr lang="en-ID" dirty="0"/>
              <a:t> consensus protocol.</a:t>
            </a:r>
          </a:p>
          <a:p>
            <a:pPr lvl="1" algn="just"/>
            <a:r>
              <a:rPr lang="en-ID" b="1" dirty="0"/>
              <a:t>Block Creation: </a:t>
            </a:r>
            <a:r>
              <a:rPr lang="en-ID" dirty="0"/>
              <a:t>POW is done by </a:t>
            </a:r>
            <a:r>
              <a:rPr lang="en-ID" u="sng" dirty="0">
                <a:hlinkClick r:id="rId2"/>
              </a:rPr>
              <a:t>miners</a:t>
            </a:r>
            <a:r>
              <a:rPr lang="en-ID" dirty="0"/>
              <a:t>, who compete to create new blocks full of processed transactions. The winner shares the new block with the rest of the network and earns some freshly minted ETH. The race is won by whosever computer can solve a math puzzle fastest – this produces the cryptographic link between the current block and the block that went before. Solving this puzzle is the work in "proof-of-work".</a:t>
            </a:r>
          </a:p>
          <a:p>
            <a:pPr lvl="1" algn="just"/>
            <a:r>
              <a:rPr lang="en-ID" b="1" dirty="0"/>
              <a:t>Security: </a:t>
            </a:r>
            <a:r>
              <a:rPr lang="en-ID" dirty="0"/>
              <a:t>The network is kept secure by the fact that you'd need 51% of the network's computing power to defraud the chain. This would require such huge investments in equipment and energy; you're likely to spend more than you'd gain.</a:t>
            </a:r>
          </a:p>
          <a:p>
            <a:pPr marL="457200" lvl="1" indent="0" algn="just">
              <a:buNone/>
            </a:pPr>
            <a:endParaRPr lang="en-ID" dirty="0"/>
          </a:p>
        </p:txBody>
      </p:sp>
    </p:spTree>
    <p:extLst>
      <p:ext uri="{BB962C8B-B14F-4D97-AF65-F5344CB8AC3E}">
        <p14:creationId xmlns:p14="http://schemas.microsoft.com/office/powerpoint/2010/main" val="1182651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7F05-628C-F347-A4CE-DE4FDA27F4F5}"/>
              </a:ext>
            </a:extLst>
          </p:cNvPr>
          <p:cNvSpPr>
            <a:spLocks noGrp="1"/>
          </p:cNvSpPr>
          <p:nvPr>
            <p:ph type="title"/>
          </p:nvPr>
        </p:nvSpPr>
        <p:spPr/>
        <p:txBody>
          <a:bodyPr>
            <a:normAutofit fontScale="90000"/>
          </a:bodyPr>
          <a:lstStyle/>
          <a:p>
            <a:r>
              <a:rPr lang="en-US" dirty="0"/>
              <a:t>Ethereum Consensus</a:t>
            </a:r>
          </a:p>
        </p:txBody>
      </p:sp>
      <p:sp>
        <p:nvSpPr>
          <p:cNvPr id="3" name="Content Placeholder 2">
            <a:extLst>
              <a:ext uri="{FF2B5EF4-FFF2-40B4-BE49-F238E27FC236}">
                <a16:creationId xmlns:a16="http://schemas.microsoft.com/office/drawing/2014/main" id="{C8FB1495-FC33-914F-BED0-D0497B8396D5}"/>
              </a:ext>
            </a:extLst>
          </p:cNvPr>
          <p:cNvSpPr>
            <a:spLocks noGrp="1"/>
          </p:cNvSpPr>
          <p:nvPr>
            <p:ph idx="1"/>
          </p:nvPr>
        </p:nvSpPr>
        <p:spPr>
          <a:xfrm>
            <a:off x="457199" y="1054495"/>
            <a:ext cx="8524959" cy="3818430"/>
          </a:xfrm>
        </p:spPr>
        <p:txBody>
          <a:bodyPr>
            <a:noAutofit/>
          </a:bodyPr>
          <a:lstStyle/>
          <a:p>
            <a:r>
              <a:rPr lang="en-ID" sz="2200" dirty="0"/>
              <a:t>Ethereum plans to upgrade to a </a:t>
            </a:r>
            <a:r>
              <a:rPr lang="en-ID" sz="2200" b="1" dirty="0"/>
              <a:t>proof-of-stake (</a:t>
            </a:r>
            <a:r>
              <a:rPr lang="en-ID" sz="2200" b="1" dirty="0" err="1"/>
              <a:t>PoS</a:t>
            </a:r>
            <a:r>
              <a:rPr lang="en-ID" sz="2200" b="1" dirty="0"/>
              <a:t>)</a:t>
            </a:r>
            <a:r>
              <a:rPr lang="en-ID" sz="2200" dirty="0"/>
              <a:t> consensus:</a:t>
            </a:r>
          </a:p>
          <a:p>
            <a:pPr lvl="1"/>
            <a:r>
              <a:rPr lang="en-ID" sz="2200" b="1" dirty="0"/>
              <a:t>Block Creation: </a:t>
            </a:r>
            <a:r>
              <a:rPr lang="en-ID" sz="2200" dirty="0"/>
              <a:t>POS is done by validators who have staked ETH to participate in the system. A validator is chosen at random to create new blocks, share them with the network and earn rewards. Instead of needing to do intense computational work, you simply need to have staked your ETH in the network. This is what incentivises healthy network behaviour.</a:t>
            </a:r>
            <a:endParaRPr lang="en-US" sz="2200" dirty="0"/>
          </a:p>
          <a:p>
            <a:pPr lvl="1" algn="just"/>
            <a:r>
              <a:rPr lang="en-ID" sz="2200" b="1" dirty="0"/>
              <a:t>Security: </a:t>
            </a:r>
            <a:r>
              <a:rPr lang="en-ID" sz="2200" dirty="0"/>
              <a:t>A proof-of-stake system is kept secure by the fact that you'd need 51% of the total staked ETH to defraud the chain. And that your stake is slashed for malicious behaviour.</a:t>
            </a:r>
          </a:p>
        </p:txBody>
      </p:sp>
    </p:spTree>
    <p:extLst>
      <p:ext uri="{BB962C8B-B14F-4D97-AF65-F5344CB8AC3E}">
        <p14:creationId xmlns:p14="http://schemas.microsoft.com/office/powerpoint/2010/main" val="3358590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53D3-B9BD-034D-9B58-75B69F1C6923}"/>
              </a:ext>
            </a:extLst>
          </p:cNvPr>
          <p:cNvSpPr>
            <a:spLocks noGrp="1"/>
          </p:cNvSpPr>
          <p:nvPr>
            <p:ph type="title"/>
          </p:nvPr>
        </p:nvSpPr>
        <p:spPr/>
        <p:txBody>
          <a:bodyPr>
            <a:normAutofit fontScale="90000"/>
          </a:bodyPr>
          <a:lstStyle/>
          <a:p>
            <a:r>
              <a:rPr lang="en-US" dirty="0"/>
              <a:t>Week 4 Home Work</a:t>
            </a:r>
          </a:p>
        </p:txBody>
      </p:sp>
      <p:sp>
        <p:nvSpPr>
          <p:cNvPr id="3" name="Content Placeholder 2">
            <a:extLst>
              <a:ext uri="{FF2B5EF4-FFF2-40B4-BE49-F238E27FC236}">
                <a16:creationId xmlns:a16="http://schemas.microsoft.com/office/drawing/2014/main" id="{1C0D9DCC-5910-C44D-AAF8-79D624702572}"/>
              </a:ext>
            </a:extLst>
          </p:cNvPr>
          <p:cNvSpPr>
            <a:spLocks noGrp="1"/>
          </p:cNvSpPr>
          <p:nvPr>
            <p:ph idx="1"/>
          </p:nvPr>
        </p:nvSpPr>
        <p:spPr/>
        <p:txBody>
          <a:bodyPr>
            <a:normAutofit/>
          </a:bodyPr>
          <a:lstStyle/>
          <a:p>
            <a:r>
              <a:rPr lang="en-US" sz="2400" dirty="0"/>
              <a:t>Learn more about Ethereum POW and POS</a:t>
            </a:r>
          </a:p>
        </p:txBody>
      </p:sp>
      <p:pic>
        <p:nvPicPr>
          <p:cNvPr id="5" name="Picture 4" descr="Graphical user interface, text&#10;&#10;Description automatically generated">
            <a:hlinkClick r:id="rId2"/>
            <a:extLst>
              <a:ext uri="{FF2B5EF4-FFF2-40B4-BE49-F238E27FC236}">
                <a16:creationId xmlns:a16="http://schemas.microsoft.com/office/drawing/2014/main" id="{CAF2856C-93C2-1A48-9249-F32AED90593D}"/>
              </a:ext>
            </a:extLst>
          </p:cNvPr>
          <p:cNvPicPr>
            <a:picLocks noChangeAspect="1"/>
          </p:cNvPicPr>
          <p:nvPr/>
        </p:nvPicPr>
        <p:blipFill>
          <a:blip r:embed="rId3"/>
          <a:stretch>
            <a:fillRect/>
          </a:stretch>
        </p:blipFill>
        <p:spPr>
          <a:xfrm>
            <a:off x="959968" y="1796431"/>
            <a:ext cx="3485867" cy="2359840"/>
          </a:xfrm>
          <a:prstGeom prst="rect">
            <a:avLst/>
          </a:prstGeom>
        </p:spPr>
      </p:pic>
      <p:pic>
        <p:nvPicPr>
          <p:cNvPr id="7" name="Picture 6" descr="Graphical user interface, text, website&#10;&#10;Description automatically generated">
            <a:hlinkClick r:id="rId4"/>
            <a:extLst>
              <a:ext uri="{FF2B5EF4-FFF2-40B4-BE49-F238E27FC236}">
                <a16:creationId xmlns:a16="http://schemas.microsoft.com/office/drawing/2014/main" id="{5BF97E7A-4239-0549-9259-10EE88F55515}"/>
              </a:ext>
            </a:extLst>
          </p:cNvPr>
          <p:cNvPicPr>
            <a:picLocks noChangeAspect="1"/>
          </p:cNvPicPr>
          <p:nvPr/>
        </p:nvPicPr>
        <p:blipFill>
          <a:blip r:embed="rId5"/>
          <a:stretch>
            <a:fillRect/>
          </a:stretch>
        </p:blipFill>
        <p:spPr>
          <a:xfrm>
            <a:off x="4875773" y="1796431"/>
            <a:ext cx="3498278" cy="2359840"/>
          </a:xfrm>
          <a:prstGeom prst="rect">
            <a:avLst/>
          </a:prstGeom>
        </p:spPr>
      </p:pic>
    </p:spTree>
    <p:extLst>
      <p:ext uri="{BB962C8B-B14F-4D97-AF65-F5344CB8AC3E}">
        <p14:creationId xmlns:p14="http://schemas.microsoft.com/office/powerpoint/2010/main" val="1189583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7226-CB6C-D042-A6E6-8BD44FB9D231}"/>
              </a:ext>
            </a:extLst>
          </p:cNvPr>
          <p:cNvSpPr>
            <a:spLocks noGrp="1"/>
          </p:cNvSpPr>
          <p:nvPr>
            <p:ph type="title"/>
          </p:nvPr>
        </p:nvSpPr>
        <p:spPr/>
        <p:txBody>
          <a:bodyPr>
            <a:normAutofit fontScale="90000"/>
          </a:bodyPr>
          <a:lstStyle/>
          <a:p>
            <a:r>
              <a:rPr lang="en-US" dirty="0"/>
              <a:t>Week 4 Home Work</a:t>
            </a:r>
          </a:p>
        </p:txBody>
      </p:sp>
      <p:sp>
        <p:nvSpPr>
          <p:cNvPr id="3" name="Content Placeholder 2">
            <a:extLst>
              <a:ext uri="{FF2B5EF4-FFF2-40B4-BE49-F238E27FC236}">
                <a16:creationId xmlns:a16="http://schemas.microsoft.com/office/drawing/2014/main" id="{2AB21DA6-82F3-7043-A36A-A7F6302D0892}"/>
              </a:ext>
            </a:extLst>
          </p:cNvPr>
          <p:cNvSpPr>
            <a:spLocks noGrp="1"/>
          </p:cNvSpPr>
          <p:nvPr>
            <p:ph idx="1"/>
          </p:nvPr>
        </p:nvSpPr>
        <p:spPr/>
        <p:txBody>
          <a:bodyPr>
            <a:normAutofit/>
          </a:bodyPr>
          <a:lstStyle/>
          <a:p>
            <a:r>
              <a:rPr lang="en-US" sz="2400" dirty="0"/>
              <a:t>Hack Go Ethereum Consensus Codes</a:t>
            </a:r>
          </a:p>
          <a:p>
            <a:r>
              <a:rPr lang="en-US" sz="2400" dirty="0"/>
              <a:t>Install from sources and evaluate Consensus codes</a:t>
            </a:r>
          </a:p>
        </p:txBody>
      </p:sp>
      <p:pic>
        <p:nvPicPr>
          <p:cNvPr id="5" name="Picture 4" descr="Graphical user interface&#10;&#10;Description automatically generated">
            <a:extLst>
              <a:ext uri="{FF2B5EF4-FFF2-40B4-BE49-F238E27FC236}">
                <a16:creationId xmlns:a16="http://schemas.microsoft.com/office/drawing/2014/main" id="{3A89A0FC-19F3-324D-9E41-589B492BD8BD}"/>
              </a:ext>
            </a:extLst>
          </p:cNvPr>
          <p:cNvPicPr>
            <a:picLocks noChangeAspect="1"/>
          </p:cNvPicPr>
          <p:nvPr/>
        </p:nvPicPr>
        <p:blipFill>
          <a:blip r:embed="rId2"/>
          <a:stretch>
            <a:fillRect/>
          </a:stretch>
        </p:blipFill>
        <p:spPr>
          <a:xfrm>
            <a:off x="899042" y="2209126"/>
            <a:ext cx="3008050" cy="252977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833D4947-BE43-9A47-B7F2-AC7FCF602A90}"/>
              </a:ext>
            </a:extLst>
          </p:cNvPr>
          <p:cNvPicPr>
            <a:picLocks noChangeAspect="1"/>
          </p:cNvPicPr>
          <p:nvPr/>
        </p:nvPicPr>
        <p:blipFill>
          <a:blip r:embed="rId3"/>
          <a:stretch>
            <a:fillRect/>
          </a:stretch>
        </p:blipFill>
        <p:spPr>
          <a:xfrm>
            <a:off x="4033879" y="2209126"/>
            <a:ext cx="4353409" cy="1869260"/>
          </a:xfrm>
          <a:prstGeom prst="rect">
            <a:avLst/>
          </a:prstGeom>
        </p:spPr>
      </p:pic>
    </p:spTree>
    <p:extLst>
      <p:ext uri="{BB962C8B-B14F-4D97-AF65-F5344CB8AC3E}">
        <p14:creationId xmlns:p14="http://schemas.microsoft.com/office/powerpoint/2010/main" val="2654652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172AE5B-21CD-D548-AD72-3757124A6A04}"/>
              </a:ext>
            </a:extLst>
          </p:cNvPr>
          <p:cNvSpPr>
            <a:spLocks noGrp="1"/>
          </p:cNvSpPr>
          <p:nvPr>
            <p:ph type="subTitle" idx="1"/>
          </p:nvPr>
        </p:nvSpPr>
        <p:spPr>
          <a:xfrm>
            <a:off x="1371599" y="3371850"/>
            <a:ext cx="7220607" cy="1314450"/>
          </a:xfrm>
        </p:spPr>
        <p:txBody>
          <a:bodyPr>
            <a:normAutofit/>
          </a:bodyPr>
          <a:lstStyle/>
          <a:p>
            <a:pPr algn="l"/>
            <a:r>
              <a:rPr lang="en-US" dirty="0">
                <a:solidFill>
                  <a:schemeClr val="tx1"/>
                </a:solidFill>
              </a:rPr>
              <a:t>Next lecture:   Nakamoto and Large Scale Consensus</a:t>
            </a:r>
          </a:p>
        </p:txBody>
      </p:sp>
      <p:sp>
        <p:nvSpPr>
          <p:cNvPr id="4" name="Title 3">
            <a:extLst>
              <a:ext uri="{FF2B5EF4-FFF2-40B4-BE49-F238E27FC236}">
                <a16:creationId xmlns:a16="http://schemas.microsoft.com/office/drawing/2014/main" id="{E066383B-610F-F040-85AB-9E762F54A50E}"/>
              </a:ext>
            </a:extLst>
          </p:cNvPr>
          <p:cNvSpPr>
            <a:spLocks noGrp="1"/>
          </p:cNvSpPr>
          <p:nvPr>
            <p:ph type="ctrTitle"/>
          </p:nvPr>
        </p:nvSpPr>
        <p:spPr/>
        <p:txBody>
          <a:bodyPr/>
          <a:lstStyle/>
          <a:p>
            <a:r>
              <a:rPr lang="en-US" dirty="0"/>
              <a:t>END  OF  LECTURE</a:t>
            </a:r>
          </a:p>
        </p:txBody>
      </p:sp>
    </p:spTree>
    <p:extLst>
      <p:ext uri="{BB962C8B-B14F-4D97-AF65-F5344CB8AC3E}">
        <p14:creationId xmlns:p14="http://schemas.microsoft.com/office/powerpoint/2010/main" val="325477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6CDF-BA18-1E41-B01B-8DD22D5D5893}"/>
              </a:ext>
            </a:extLst>
          </p:cNvPr>
          <p:cNvSpPr>
            <a:spLocks noGrp="1"/>
          </p:cNvSpPr>
          <p:nvPr>
            <p:ph type="title"/>
          </p:nvPr>
        </p:nvSpPr>
        <p:spPr/>
        <p:txBody>
          <a:bodyPr>
            <a:normAutofit fontScale="90000"/>
          </a:bodyPr>
          <a:lstStyle/>
          <a:p>
            <a:r>
              <a:rPr lang="en-US" dirty="0"/>
              <a:t>Double Spending</a:t>
            </a:r>
          </a:p>
        </p:txBody>
      </p:sp>
      <p:sp>
        <p:nvSpPr>
          <p:cNvPr id="3" name="Content Placeholder 2">
            <a:extLst>
              <a:ext uri="{FF2B5EF4-FFF2-40B4-BE49-F238E27FC236}">
                <a16:creationId xmlns:a16="http://schemas.microsoft.com/office/drawing/2014/main" id="{04B2DF99-ADB0-FB4B-81F1-30A5A7BCE329}"/>
              </a:ext>
            </a:extLst>
          </p:cNvPr>
          <p:cNvSpPr>
            <a:spLocks noGrp="1"/>
          </p:cNvSpPr>
          <p:nvPr>
            <p:ph idx="1"/>
          </p:nvPr>
        </p:nvSpPr>
        <p:spPr/>
        <p:txBody>
          <a:bodyPr>
            <a:normAutofit fontScale="92500"/>
          </a:bodyPr>
          <a:lstStyle/>
          <a:p>
            <a:pPr marL="0" indent="0">
              <a:buNone/>
            </a:pPr>
            <a:r>
              <a:rPr lang="en-US" dirty="0"/>
              <a:t>Alice can create two transactions spending the same UTXO! </a:t>
            </a:r>
          </a:p>
          <a:p>
            <a:r>
              <a:rPr lang="en-US" dirty="0"/>
              <a:t>One sends money to Bob, the other sends the UTXO to herself.</a:t>
            </a:r>
          </a:p>
          <a:p>
            <a:r>
              <a:rPr lang="en-US" dirty="0"/>
              <a:t>Only the ‘first’ transaction should go through</a:t>
            </a:r>
          </a:p>
          <a:p>
            <a:r>
              <a:rPr lang="en-US" dirty="0"/>
              <a:t>-&gt; There needs to be a global </a:t>
            </a:r>
            <a:r>
              <a:rPr lang="en-US" i="1" dirty="0"/>
              <a:t>consensus</a:t>
            </a:r>
            <a:r>
              <a:rPr lang="en-US" dirty="0"/>
              <a:t> on the ordering of transactions.</a:t>
            </a:r>
          </a:p>
          <a:p>
            <a:r>
              <a:rPr lang="en-US" dirty="0"/>
              <a:t>Concretely, there needs to be an agreement which block extends the blockchain (Fork Choice Problem)</a:t>
            </a:r>
          </a:p>
        </p:txBody>
      </p:sp>
    </p:spTree>
    <p:extLst>
      <p:ext uri="{BB962C8B-B14F-4D97-AF65-F5344CB8AC3E}">
        <p14:creationId xmlns:p14="http://schemas.microsoft.com/office/powerpoint/2010/main" val="353940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a:t>Block choice</a:t>
            </a:r>
          </a:p>
        </p:txBody>
      </p:sp>
      <p:pic>
        <p:nvPicPr>
          <p:cNvPr id="11" name="Picture 10">
            <a:extLst>
              <a:ext uri="{FF2B5EF4-FFF2-40B4-BE49-F238E27FC236}">
                <a16:creationId xmlns:a16="http://schemas.microsoft.com/office/drawing/2014/main" id="{399EF596-0265-E74F-97A5-EA4D7F9BEF3D}"/>
              </a:ext>
            </a:extLst>
          </p:cNvPr>
          <p:cNvPicPr>
            <a:picLocks noChangeAspect="1"/>
          </p:cNvPicPr>
          <p:nvPr/>
        </p:nvPicPr>
        <p:blipFill>
          <a:blip r:embed="rId2"/>
          <a:srcRect/>
          <a:stretch/>
        </p:blipFill>
        <p:spPr>
          <a:xfrm>
            <a:off x="1722436" y="3682314"/>
            <a:ext cx="1201270" cy="1214050"/>
          </a:xfrm>
          <a:prstGeom prst="rect">
            <a:avLst/>
          </a:prstGeom>
        </p:spPr>
      </p:pic>
      <p:pic>
        <p:nvPicPr>
          <p:cNvPr id="12" name="Picture 11">
            <a:extLst>
              <a:ext uri="{FF2B5EF4-FFF2-40B4-BE49-F238E27FC236}">
                <a16:creationId xmlns:a16="http://schemas.microsoft.com/office/drawing/2014/main" id="{8BB33F10-DDCB-A24B-9576-72FA1A0F2B98}"/>
              </a:ext>
            </a:extLst>
          </p:cNvPr>
          <p:cNvPicPr>
            <a:picLocks noChangeAspect="1"/>
          </p:cNvPicPr>
          <p:nvPr/>
        </p:nvPicPr>
        <p:blipFill>
          <a:blip r:embed="rId2"/>
          <a:srcRect/>
          <a:stretch/>
        </p:blipFill>
        <p:spPr>
          <a:xfrm>
            <a:off x="1722436" y="1964725"/>
            <a:ext cx="1201270" cy="1214050"/>
          </a:xfrm>
          <a:prstGeom prst="rect">
            <a:avLst/>
          </a:prstGeom>
        </p:spPr>
      </p:pic>
      <p:pic>
        <p:nvPicPr>
          <p:cNvPr id="13" name="Picture 12">
            <a:extLst>
              <a:ext uri="{FF2B5EF4-FFF2-40B4-BE49-F238E27FC236}">
                <a16:creationId xmlns:a16="http://schemas.microsoft.com/office/drawing/2014/main" id="{B4D8E85B-C216-DF46-A332-EEFED9A4887A}"/>
              </a:ext>
            </a:extLst>
          </p:cNvPr>
          <p:cNvPicPr>
            <a:picLocks noChangeAspect="1"/>
          </p:cNvPicPr>
          <p:nvPr/>
        </p:nvPicPr>
        <p:blipFill>
          <a:blip r:embed="rId2"/>
          <a:srcRect/>
          <a:stretch/>
        </p:blipFill>
        <p:spPr>
          <a:xfrm>
            <a:off x="6728465" y="1964725"/>
            <a:ext cx="1201270" cy="1214050"/>
          </a:xfrm>
          <a:prstGeom prst="rect">
            <a:avLst/>
          </a:prstGeom>
        </p:spPr>
      </p:pic>
      <p:pic>
        <p:nvPicPr>
          <p:cNvPr id="14" name="Picture 13">
            <a:extLst>
              <a:ext uri="{FF2B5EF4-FFF2-40B4-BE49-F238E27FC236}">
                <a16:creationId xmlns:a16="http://schemas.microsoft.com/office/drawing/2014/main" id="{B64B0969-F71E-2747-95E9-E5D28AA4F589}"/>
              </a:ext>
            </a:extLst>
          </p:cNvPr>
          <p:cNvPicPr>
            <a:picLocks noChangeAspect="1"/>
          </p:cNvPicPr>
          <p:nvPr/>
        </p:nvPicPr>
        <p:blipFill>
          <a:blip r:embed="rId2"/>
          <a:srcRect/>
          <a:stretch/>
        </p:blipFill>
        <p:spPr>
          <a:xfrm>
            <a:off x="6728465" y="3682314"/>
            <a:ext cx="1201270" cy="1214050"/>
          </a:xfrm>
          <a:prstGeom prst="rect">
            <a:avLst/>
          </a:prstGeom>
        </p:spPr>
      </p:pic>
      <p:pic>
        <p:nvPicPr>
          <p:cNvPr id="16" name="Picture 15">
            <a:extLst>
              <a:ext uri="{FF2B5EF4-FFF2-40B4-BE49-F238E27FC236}">
                <a16:creationId xmlns:a16="http://schemas.microsoft.com/office/drawing/2014/main" id="{9A12C343-D7AB-724D-BC29-66D1F673130B}"/>
              </a:ext>
            </a:extLst>
          </p:cNvPr>
          <p:cNvPicPr>
            <a:picLocks noChangeAspect="1"/>
          </p:cNvPicPr>
          <p:nvPr/>
        </p:nvPicPr>
        <p:blipFill>
          <a:blip r:embed="rId2"/>
          <a:srcRect/>
          <a:stretch/>
        </p:blipFill>
        <p:spPr>
          <a:xfrm>
            <a:off x="4316833" y="1133411"/>
            <a:ext cx="1018504" cy="1029339"/>
          </a:xfrm>
          <a:prstGeom prst="rect">
            <a:avLst/>
          </a:prstGeom>
        </p:spPr>
      </p:pic>
      <p:sp>
        <p:nvSpPr>
          <p:cNvPr id="19" name="Rounded Rectangular Callout 18">
            <a:extLst>
              <a:ext uri="{FF2B5EF4-FFF2-40B4-BE49-F238E27FC236}">
                <a16:creationId xmlns:a16="http://schemas.microsoft.com/office/drawing/2014/main" id="{1C9E3B89-D736-DE49-A94C-52BE06D07F34}"/>
              </a:ext>
            </a:extLst>
          </p:cNvPr>
          <p:cNvSpPr/>
          <p:nvPr/>
        </p:nvSpPr>
        <p:spPr>
          <a:xfrm>
            <a:off x="5881814" y="778907"/>
            <a:ext cx="1680519" cy="472648"/>
          </a:xfrm>
          <a:prstGeom prst="wedgeRoundRectCallout">
            <a:avLst>
              <a:gd name="adj1" fmla="val -94530"/>
              <a:gd name="adj2" fmla="val 5204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New Block</a:t>
            </a:r>
          </a:p>
        </p:txBody>
      </p:sp>
      <p:sp>
        <p:nvSpPr>
          <p:cNvPr id="20" name="Rounded Rectangular Callout 19">
            <a:extLst>
              <a:ext uri="{FF2B5EF4-FFF2-40B4-BE49-F238E27FC236}">
                <a16:creationId xmlns:a16="http://schemas.microsoft.com/office/drawing/2014/main" id="{56DC7837-D77E-3047-BBD7-58C549D220AF}"/>
              </a:ext>
            </a:extLst>
          </p:cNvPr>
          <p:cNvSpPr/>
          <p:nvPr/>
        </p:nvSpPr>
        <p:spPr>
          <a:xfrm>
            <a:off x="7329100" y="1461186"/>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Accept</a:t>
            </a:r>
          </a:p>
        </p:txBody>
      </p:sp>
      <p:sp>
        <p:nvSpPr>
          <p:cNvPr id="21" name="Rounded Rectangular Callout 20">
            <a:extLst>
              <a:ext uri="{FF2B5EF4-FFF2-40B4-BE49-F238E27FC236}">
                <a16:creationId xmlns:a16="http://schemas.microsoft.com/office/drawing/2014/main" id="{E47E9C27-F2CD-6C41-9E93-7DF84E5FFA78}"/>
              </a:ext>
            </a:extLst>
          </p:cNvPr>
          <p:cNvSpPr/>
          <p:nvPr/>
        </p:nvSpPr>
        <p:spPr>
          <a:xfrm>
            <a:off x="2383781" y="1526275"/>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a:t>
            </a:r>
          </a:p>
        </p:txBody>
      </p:sp>
      <p:sp>
        <p:nvSpPr>
          <p:cNvPr id="22" name="Rounded Rectangular Callout 21">
            <a:extLst>
              <a:ext uri="{FF2B5EF4-FFF2-40B4-BE49-F238E27FC236}">
                <a16:creationId xmlns:a16="http://schemas.microsoft.com/office/drawing/2014/main" id="{95D7BAFA-0C8A-F741-A709-51B4F46868ED}"/>
              </a:ext>
            </a:extLst>
          </p:cNvPr>
          <p:cNvSpPr/>
          <p:nvPr/>
        </p:nvSpPr>
        <p:spPr>
          <a:xfrm>
            <a:off x="2427794" y="3194220"/>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Reject</a:t>
            </a:r>
          </a:p>
        </p:txBody>
      </p:sp>
      <p:sp>
        <p:nvSpPr>
          <p:cNvPr id="23" name="Rounded Rectangular Callout 22">
            <a:extLst>
              <a:ext uri="{FF2B5EF4-FFF2-40B4-BE49-F238E27FC236}">
                <a16:creationId xmlns:a16="http://schemas.microsoft.com/office/drawing/2014/main" id="{7CF089DB-C37F-4249-9A4F-048A8A0B1E67}"/>
              </a:ext>
            </a:extLst>
          </p:cNvPr>
          <p:cNvSpPr/>
          <p:nvPr/>
        </p:nvSpPr>
        <p:spPr>
          <a:xfrm>
            <a:off x="7329100" y="3184783"/>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404</a:t>
            </a:r>
          </a:p>
        </p:txBody>
      </p:sp>
      <p:pic>
        <p:nvPicPr>
          <p:cNvPr id="15" name="Graphic 14" descr="Crown">
            <a:extLst>
              <a:ext uri="{FF2B5EF4-FFF2-40B4-BE49-F238E27FC236}">
                <a16:creationId xmlns:a16="http://schemas.microsoft.com/office/drawing/2014/main" id="{6E9B081F-822B-BB45-8DC5-C94D554367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793762"/>
            <a:ext cx="562608" cy="562608"/>
          </a:xfrm>
          <a:prstGeom prst="rect">
            <a:avLst/>
          </a:prstGeom>
        </p:spPr>
      </p:pic>
      <p:sp>
        <p:nvSpPr>
          <p:cNvPr id="17" name="Rectangle 16">
            <a:extLst>
              <a:ext uri="{FF2B5EF4-FFF2-40B4-BE49-F238E27FC236}">
                <a16:creationId xmlns:a16="http://schemas.microsoft.com/office/drawing/2014/main" id="{BD0448DE-69E6-A044-9C34-D0B4AEC92ED5}"/>
              </a:ext>
            </a:extLst>
          </p:cNvPr>
          <p:cNvSpPr/>
          <p:nvPr/>
        </p:nvSpPr>
        <p:spPr>
          <a:xfrm>
            <a:off x="4734702" y="2696448"/>
            <a:ext cx="1201270" cy="73409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Block A</a:t>
            </a:r>
          </a:p>
        </p:txBody>
      </p:sp>
    </p:spTree>
    <p:extLst>
      <p:ext uri="{BB962C8B-B14F-4D97-AF65-F5344CB8AC3E}">
        <p14:creationId xmlns:p14="http://schemas.microsoft.com/office/powerpoint/2010/main" val="135911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a:t>Byzantine Generals Problem</a:t>
            </a:r>
          </a:p>
        </p:txBody>
      </p:sp>
      <p:grpSp>
        <p:nvGrpSpPr>
          <p:cNvPr id="3" name="Group 2">
            <a:extLst>
              <a:ext uri="{FF2B5EF4-FFF2-40B4-BE49-F238E27FC236}">
                <a16:creationId xmlns:a16="http://schemas.microsoft.com/office/drawing/2014/main" id="{12FA0449-F50E-3E45-8A74-3642C8BAA58F}"/>
              </a:ext>
            </a:extLst>
          </p:cNvPr>
          <p:cNvGrpSpPr/>
          <p:nvPr/>
        </p:nvGrpSpPr>
        <p:grpSpPr>
          <a:xfrm>
            <a:off x="5052218" y="1529297"/>
            <a:ext cx="4005133" cy="3178775"/>
            <a:chOff x="1716046" y="778907"/>
            <a:chExt cx="7293573" cy="4117457"/>
          </a:xfrm>
          <a:effectLst/>
        </p:grpSpPr>
        <p:pic>
          <p:nvPicPr>
            <p:cNvPr id="11" name="Picture 10">
              <a:extLst>
                <a:ext uri="{FF2B5EF4-FFF2-40B4-BE49-F238E27FC236}">
                  <a16:creationId xmlns:a16="http://schemas.microsoft.com/office/drawing/2014/main" id="{399EF596-0265-E74F-97A5-EA4D7F9BEF3D}"/>
                </a:ext>
              </a:extLst>
            </p:cNvPr>
            <p:cNvPicPr>
              <a:picLocks noChangeAspect="1"/>
            </p:cNvPicPr>
            <p:nvPr/>
          </p:nvPicPr>
          <p:blipFill>
            <a:blip r:embed="rId2"/>
            <a:stretch>
              <a:fillRect/>
            </a:stretch>
          </p:blipFill>
          <p:spPr>
            <a:xfrm>
              <a:off x="1716046" y="3682314"/>
              <a:ext cx="1214050" cy="1214050"/>
            </a:xfrm>
            <a:prstGeom prst="rect">
              <a:avLst/>
            </a:prstGeom>
          </p:spPr>
        </p:pic>
        <p:pic>
          <p:nvPicPr>
            <p:cNvPr id="12" name="Picture 11">
              <a:extLst>
                <a:ext uri="{FF2B5EF4-FFF2-40B4-BE49-F238E27FC236}">
                  <a16:creationId xmlns:a16="http://schemas.microsoft.com/office/drawing/2014/main" id="{8BB33F10-DDCB-A24B-9576-72FA1A0F2B98}"/>
                </a:ext>
              </a:extLst>
            </p:cNvPr>
            <p:cNvPicPr>
              <a:picLocks noChangeAspect="1"/>
            </p:cNvPicPr>
            <p:nvPr/>
          </p:nvPicPr>
          <p:blipFill>
            <a:blip r:embed="rId2"/>
            <a:stretch>
              <a:fillRect/>
            </a:stretch>
          </p:blipFill>
          <p:spPr>
            <a:xfrm>
              <a:off x="1716046" y="1964725"/>
              <a:ext cx="1214050" cy="1214050"/>
            </a:xfrm>
            <a:prstGeom prst="rect">
              <a:avLst/>
            </a:prstGeom>
          </p:spPr>
        </p:pic>
        <p:pic>
          <p:nvPicPr>
            <p:cNvPr id="13" name="Picture 12">
              <a:extLst>
                <a:ext uri="{FF2B5EF4-FFF2-40B4-BE49-F238E27FC236}">
                  <a16:creationId xmlns:a16="http://schemas.microsoft.com/office/drawing/2014/main" id="{B4D8E85B-C216-DF46-A332-EEFED9A4887A}"/>
                </a:ext>
              </a:extLst>
            </p:cNvPr>
            <p:cNvPicPr>
              <a:picLocks noChangeAspect="1"/>
            </p:cNvPicPr>
            <p:nvPr/>
          </p:nvPicPr>
          <p:blipFill>
            <a:blip r:embed="rId2"/>
            <a:stretch>
              <a:fillRect/>
            </a:stretch>
          </p:blipFill>
          <p:spPr>
            <a:xfrm>
              <a:off x="6722075" y="1964725"/>
              <a:ext cx="1214050" cy="1214050"/>
            </a:xfrm>
            <a:prstGeom prst="rect">
              <a:avLst/>
            </a:prstGeom>
          </p:spPr>
        </p:pic>
        <p:pic>
          <p:nvPicPr>
            <p:cNvPr id="14" name="Picture 13">
              <a:extLst>
                <a:ext uri="{FF2B5EF4-FFF2-40B4-BE49-F238E27FC236}">
                  <a16:creationId xmlns:a16="http://schemas.microsoft.com/office/drawing/2014/main" id="{B64B0969-F71E-2747-95E9-E5D28AA4F589}"/>
                </a:ext>
              </a:extLst>
            </p:cNvPr>
            <p:cNvPicPr>
              <a:picLocks noChangeAspect="1"/>
            </p:cNvPicPr>
            <p:nvPr/>
          </p:nvPicPr>
          <p:blipFill>
            <a:blip r:embed="rId2"/>
            <a:stretch>
              <a:fillRect/>
            </a:stretch>
          </p:blipFill>
          <p:spPr>
            <a:xfrm>
              <a:off x="6722075" y="3682314"/>
              <a:ext cx="1214050" cy="1214050"/>
            </a:xfrm>
            <a:prstGeom prst="rect">
              <a:avLst/>
            </a:prstGeom>
          </p:spPr>
        </p:pic>
        <p:pic>
          <p:nvPicPr>
            <p:cNvPr id="16" name="Picture 15" descr="A person wearing a costume&#10;&#10;Description automatically generated">
              <a:extLst>
                <a:ext uri="{FF2B5EF4-FFF2-40B4-BE49-F238E27FC236}">
                  <a16:creationId xmlns:a16="http://schemas.microsoft.com/office/drawing/2014/main" id="{9A12C343-D7AB-724D-BC29-66D1F673130B}"/>
                </a:ext>
              </a:extLst>
            </p:cNvPr>
            <p:cNvPicPr>
              <a:picLocks noChangeAspect="1"/>
            </p:cNvPicPr>
            <p:nvPr/>
          </p:nvPicPr>
          <p:blipFill>
            <a:blip r:embed="rId3"/>
            <a:stretch>
              <a:fillRect/>
            </a:stretch>
          </p:blipFill>
          <p:spPr>
            <a:xfrm>
              <a:off x="4316833" y="898952"/>
              <a:ext cx="1018504" cy="1498257"/>
            </a:xfrm>
            <a:prstGeom prst="rect">
              <a:avLst/>
            </a:prstGeom>
          </p:spPr>
        </p:pic>
        <p:pic>
          <p:nvPicPr>
            <p:cNvPr id="18" name="Picture 17">
              <a:extLst>
                <a:ext uri="{FF2B5EF4-FFF2-40B4-BE49-F238E27FC236}">
                  <a16:creationId xmlns:a16="http://schemas.microsoft.com/office/drawing/2014/main" id="{7436930D-7EFF-3D43-B7C5-75E9C55D9E46}"/>
                </a:ext>
              </a:extLst>
            </p:cNvPr>
            <p:cNvPicPr>
              <a:picLocks noChangeAspect="1"/>
            </p:cNvPicPr>
            <p:nvPr/>
          </p:nvPicPr>
          <p:blipFill>
            <a:blip r:embed="rId4"/>
            <a:stretch>
              <a:fillRect/>
            </a:stretch>
          </p:blipFill>
          <p:spPr>
            <a:xfrm>
              <a:off x="3517985" y="2746291"/>
              <a:ext cx="2616200" cy="2044700"/>
            </a:xfrm>
            <a:prstGeom prst="rect">
              <a:avLst/>
            </a:prstGeom>
          </p:spPr>
        </p:pic>
        <p:sp>
          <p:nvSpPr>
            <p:cNvPr id="19" name="Rounded Rectangular Callout 18">
              <a:extLst>
                <a:ext uri="{FF2B5EF4-FFF2-40B4-BE49-F238E27FC236}">
                  <a16:creationId xmlns:a16="http://schemas.microsoft.com/office/drawing/2014/main" id="{1C9E3B89-D736-DE49-A94C-52BE06D07F34}"/>
                </a:ext>
              </a:extLst>
            </p:cNvPr>
            <p:cNvSpPr/>
            <p:nvPr/>
          </p:nvSpPr>
          <p:spPr>
            <a:xfrm>
              <a:off x="5881814" y="778907"/>
              <a:ext cx="1680519" cy="472648"/>
            </a:xfrm>
            <a:prstGeom prst="wedgeRoundRectCallout">
              <a:avLst>
                <a:gd name="adj1" fmla="val -94530"/>
                <a:gd name="adj2" fmla="val 5204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Attack</a:t>
              </a:r>
            </a:p>
          </p:txBody>
        </p:sp>
        <p:sp>
          <p:nvSpPr>
            <p:cNvPr id="20" name="Rounded Rectangular Callout 19">
              <a:extLst>
                <a:ext uri="{FF2B5EF4-FFF2-40B4-BE49-F238E27FC236}">
                  <a16:creationId xmlns:a16="http://schemas.microsoft.com/office/drawing/2014/main" id="{56DC7837-D77E-3047-BBD7-58C549D220AF}"/>
                </a:ext>
              </a:extLst>
            </p:cNvPr>
            <p:cNvSpPr/>
            <p:nvPr/>
          </p:nvSpPr>
          <p:spPr>
            <a:xfrm>
              <a:off x="7329100" y="1461186"/>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Attack</a:t>
              </a:r>
            </a:p>
          </p:txBody>
        </p:sp>
        <p:sp>
          <p:nvSpPr>
            <p:cNvPr id="21" name="Rounded Rectangular Callout 20">
              <a:extLst>
                <a:ext uri="{FF2B5EF4-FFF2-40B4-BE49-F238E27FC236}">
                  <a16:creationId xmlns:a16="http://schemas.microsoft.com/office/drawing/2014/main" id="{E47E9C27-F2CD-6C41-9E93-7DF84E5FFA78}"/>
                </a:ext>
              </a:extLst>
            </p:cNvPr>
            <p:cNvSpPr/>
            <p:nvPr/>
          </p:nvSpPr>
          <p:spPr>
            <a:xfrm>
              <a:off x="2383781" y="1526275"/>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Retreat?</a:t>
              </a:r>
            </a:p>
          </p:txBody>
        </p:sp>
        <p:sp>
          <p:nvSpPr>
            <p:cNvPr id="22" name="Rounded Rectangular Callout 21">
              <a:extLst>
                <a:ext uri="{FF2B5EF4-FFF2-40B4-BE49-F238E27FC236}">
                  <a16:creationId xmlns:a16="http://schemas.microsoft.com/office/drawing/2014/main" id="{95D7BAFA-0C8A-F741-A709-51B4F46868ED}"/>
                </a:ext>
              </a:extLst>
            </p:cNvPr>
            <p:cNvSpPr/>
            <p:nvPr/>
          </p:nvSpPr>
          <p:spPr>
            <a:xfrm>
              <a:off x="2427794" y="3194220"/>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Retreat</a:t>
              </a:r>
            </a:p>
          </p:txBody>
        </p:sp>
        <p:sp>
          <p:nvSpPr>
            <p:cNvPr id="23" name="Rounded Rectangular Callout 22">
              <a:extLst>
                <a:ext uri="{FF2B5EF4-FFF2-40B4-BE49-F238E27FC236}">
                  <a16:creationId xmlns:a16="http://schemas.microsoft.com/office/drawing/2014/main" id="{7CF089DB-C37F-4249-9A4F-048A8A0B1E67}"/>
                </a:ext>
              </a:extLst>
            </p:cNvPr>
            <p:cNvSpPr/>
            <p:nvPr/>
          </p:nvSpPr>
          <p:spPr>
            <a:xfrm>
              <a:off x="7329100" y="3184783"/>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404</a:t>
              </a:r>
            </a:p>
          </p:txBody>
        </p:sp>
      </p:grpSp>
      <p:grpSp>
        <p:nvGrpSpPr>
          <p:cNvPr id="4" name="Group 3">
            <a:extLst>
              <a:ext uri="{FF2B5EF4-FFF2-40B4-BE49-F238E27FC236}">
                <a16:creationId xmlns:a16="http://schemas.microsoft.com/office/drawing/2014/main" id="{F7F67024-9383-DF47-A317-A9C9EC004013}"/>
              </a:ext>
            </a:extLst>
          </p:cNvPr>
          <p:cNvGrpSpPr/>
          <p:nvPr/>
        </p:nvGrpSpPr>
        <p:grpSpPr>
          <a:xfrm>
            <a:off x="28379" y="1529297"/>
            <a:ext cx="4091784" cy="3217769"/>
            <a:chOff x="1722436" y="778907"/>
            <a:chExt cx="7287183" cy="4117457"/>
          </a:xfrm>
          <a:effectLst/>
        </p:grpSpPr>
        <p:pic>
          <p:nvPicPr>
            <p:cNvPr id="15" name="Picture 14">
              <a:extLst>
                <a:ext uri="{FF2B5EF4-FFF2-40B4-BE49-F238E27FC236}">
                  <a16:creationId xmlns:a16="http://schemas.microsoft.com/office/drawing/2014/main" id="{3130D54F-D7AA-4C4D-A546-FDFE20E0DFC4}"/>
                </a:ext>
              </a:extLst>
            </p:cNvPr>
            <p:cNvPicPr>
              <a:picLocks noChangeAspect="1"/>
            </p:cNvPicPr>
            <p:nvPr/>
          </p:nvPicPr>
          <p:blipFill>
            <a:blip r:embed="rId5"/>
            <a:srcRect/>
            <a:stretch/>
          </p:blipFill>
          <p:spPr>
            <a:xfrm>
              <a:off x="1722436" y="3682314"/>
              <a:ext cx="1201270" cy="1214050"/>
            </a:xfrm>
            <a:prstGeom prst="rect">
              <a:avLst/>
            </a:prstGeom>
          </p:spPr>
        </p:pic>
        <p:pic>
          <p:nvPicPr>
            <p:cNvPr id="17" name="Picture 16">
              <a:extLst>
                <a:ext uri="{FF2B5EF4-FFF2-40B4-BE49-F238E27FC236}">
                  <a16:creationId xmlns:a16="http://schemas.microsoft.com/office/drawing/2014/main" id="{A85E9D79-6BA9-BD4D-9B2F-FE993B1B95D7}"/>
                </a:ext>
              </a:extLst>
            </p:cNvPr>
            <p:cNvPicPr>
              <a:picLocks noChangeAspect="1"/>
            </p:cNvPicPr>
            <p:nvPr/>
          </p:nvPicPr>
          <p:blipFill>
            <a:blip r:embed="rId5"/>
            <a:srcRect/>
            <a:stretch/>
          </p:blipFill>
          <p:spPr>
            <a:xfrm>
              <a:off x="1722436" y="1964725"/>
              <a:ext cx="1201270" cy="1214050"/>
            </a:xfrm>
            <a:prstGeom prst="rect">
              <a:avLst/>
            </a:prstGeom>
          </p:spPr>
        </p:pic>
        <p:pic>
          <p:nvPicPr>
            <p:cNvPr id="24" name="Picture 23">
              <a:extLst>
                <a:ext uri="{FF2B5EF4-FFF2-40B4-BE49-F238E27FC236}">
                  <a16:creationId xmlns:a16="http://schemas.microsoft.com/office/drawing/2014/main" id="{C69E3F57-CF64-CC46-A9E2-9130B106F8F6}"/>
                </a:ext>
              </a:extLst>
            </p:cNvPr>
            <p:cNvPicPr>
              <a:picLocks noChangeAspect="1"/>
            </p:cNvPicPr>
            <p:nvPr/>
          </p:nvPicPr>
          <p:blipFill>
            <a:blip r:embed="rId5"/>
            <a:srcRect/>
            <a:stretch/>
          </p:blipFill>
          <p:spPr>
            <a:xfrm>
              <a:off x="6728465" y="1964725"/>
              <a:ext cx="1201270" cy="1214050"/>
            </a:xfrm>
            <a:prstGeom prst="rect">
              <a:avLst/>
            </a:prstGeom>
          </p:spPr>
        </p:pic>
        <p:pic>
          <p:nvPicPr>
            <p:cNvPr id="25" name="Picture 24">
              <a:extLst>
                <a:ext uri="{FF2B5EF4-FFF2-40B4-BE49-F238E27FC236}">
                  <a16:creationId xmlns:a16="http://schemas.microsoft.com/office/drawing/2014/main" id="{713A6B7E-50EA-1D42-996C-E784966924C7}"/>
                </a:ext>
              </a:extLst>
            </p:cNvPr>
            <p:cNvPicPr>
              <a:picLocks noChangeAspect="1"/>
            </p:cNvPicPr>
            <p:nvPr/>
          </p:nvPicPr>
          <p:blipFill>
            <a:blip r:embed="rId5"/>
            <a:srcRect/>
            <a:stretch/>
          </p:blipFill>
          <p:spPr>
            <a:xfrm>
              <a:off x="6728465" y="3682314"/>
              <a:ext cx="1201270" cy="1214050"/>
            </a:xfrm>
            <a:prstGeom prst="rect">
              <a:avLst/>
            </a:prstGeom>
          </p:spPr>
        </p:pic>
        <p:pic>
          <p:nvPicPr>
            <p:cNvPr id="26" name="Picture 25">
              <a:extLst>
                <a:ext uri="{FF2B5EF4-FFF2-40B4-BE49-F238E27FC236}">
                  <a16:creationId xmlns:a16="http://schemas.microsoft.com/office/drawing/2014/main" id="{B6AB67FB-6AC2-ED4B-B454-6B28176248E0}"/>
                </a:ext>
              </a:extLst>
            </p:cNvPr>
            <p:cNvPicPr>
              <a:picLocks noChangeAspect="1"/>
            </p:cNvPicPr>
            <p:nvPr/>
          </p:nvPicPr>
          <p:blipFill>
            <a:blip r:embed="rId5"/>
            <a:srcRect/>
            <a:stretch/>
          </p:blipFill>
          <p:spPr>
            <a:xfrm>
              <a:off x="4316833" y="1133411"/>
              <a:ext cx="1018504" cy="1029339"/>
            </a:xfrm>
            <a:prstGeom prst="rect">
              <a:avLst/>
            </a:prstGeom>
          </p:spPr>
        </p:pic>
        <p:sp>
          <p:nvSpPr>
            <p:cNvPr id="27" name="Rounded Rectangular Callout 26">
              <a:extLst>
                <a:ext uri="{FF2B5EF4-FFF2-40B4-BE49-F238E27FC236}">
                  <a16:creationId xmlns:a16="http://schemas.microsoft.com/office/drawing/2014/main" id="{02AEAE92-94C5-AF4F-A51A-DE7F42DECB7F}"/>
                </a:ext>
              </a:extLst>
            </p:cNvPr>
            <p:cNvSpPr/>
            <p:nvPr/>
          </p:nvSpPr>
          <p:spPr>
            <a:xfrm>
              <a:off x="5881814" y="778907"/>
              <a:ext cx="1680519" cy="472648"/>
            </a:xfrm>
            <a:prstGeom prst="wedgeRoundRectCallout">
              <a:avLst>
                <a:gd name="adj1" fmla="val -94530"/>
                <a:gd name="adj2" fmla="val 5204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New Block</a:t>
              </a:r>
            </a:p>
          </p:txBody>
        </p:sp>
        <p:sp>
          <p:nvSpPr>
            <p:cNvPr id="28" name="Rounded Rectangular Callout 27">
              <a:extLst>
                <a:ext uri="{FF2B5EF4-FFF2-40B4-BE49-F238E27FC236}">
                  <a16:creationId xmlns:a16="http://schemas.microsoft.com/office/drawing/2014/main" id="{960E34FC-FE20-4A40-8B9E-98D3CB8D7243}"/>
                </a:ext>
              </a:extLst>
            </p:cNvPr>
            <p:cNvSpPr/>
            <p:nvPr/>
          </p:nvSpPr>
          <p:spPr>
            <a:xfrm>
              <a:off x="7329100" y="1461186"/>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Accept</a:t>
              </a:r>
            </a:p>
          </p:txBody>
        </p:sp>
        <p:sp>
          <p:nvSpPr>
            <p:cNvPr id="29" name="Rounded Rectangular Callout 28">
              <a:extLst>
                <a:ext uri="{FF2B5EF4-FFF2-40B4-BE49-F238E27FC236}">
                  <a16:creationId xmlns:a16="http://schemas.microsoft.com/office/drawing/2014/main" id="{5FF99F75-CB11-5745-A661-B72C60AB7975}"/>
                </a:ext>
              </a:extLst>
            </p:cNvPr>
            <p:cNvSpPr/>
            <p:nvPr/>
          </p:nvSpPr>
          <p:spPr>
            <a:xfrm>
              <a:off x="2383781" y="1526275"/>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Reject?</a:t>
              </a:r>
            </a:p>
          </p:txBody>
        </p:sp>
        <p:sp>
          <p:nvSpPr>
            <p:cNvPr id="30" name="Rounded Rectangular Callout 29">
              <a:extLst>
                <a:ext uri="{FF2B5EF4-FFF2-40B4-BE49-F238E27FC236}">
                  <a16:creationId xmlns:a16="http://schemas.microsoft.com/office/drawing/2014/main" id="{3BB01D60-DAB9-7E41-8A00-7FDE8C242F28}"/>
                </a:ext>
              </a:extLst>
            </p:cNvPr>
            <p:cNvSpPr/>
            <p:nvPr/>
          </p:nvSpPr>
          <p:spPr>
            <a:xfrm>
              <a:off x="2427794" y="3194220"/>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Reject</a:t>
              </a:r>
            </a:p>
          </p:txBody>
        </p:sp>
        <p:sp>
          <p:nvSpPr>
            <p:cNvPr id="31" name="Rounded Rectangular Callout 30">
              <a:extLst>
                <a:ext uri="{FF2B5EF4-FFF2-40B4-BE49-F238E27FC236}">
                  <a16:creationId xmlns:a16="http://schemas.microsoft.com/office/drawing/2014/main" id="{EE358313-DC0D-6B4C-9341-49298A06A48F}"/>
                </a:ext>
              </a:extLst>
            </p:cNvPr>
            <p:cNvSpPr/>
            <p:nvPr/>
          </p:nvSpPr>
          <p:spPr>
            <a:xfrm>
              <a:off x="7329100" y="3184783"/>
              <a:ext cx="1680519" cy="472648"/>
            </a:xfrm>
            <a:prstGeom prst="wedgeRoundRectCallout">
              <a:avLst>
                <a:gd name="adj1" fmla="val -40854"/>
                <a:gd name="adj2" fmla="val 938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404</a:t>
              </a:r>
            </a:p>
          </p:txBody>
        </p:sp>
        <p:sp>
          <p:nvSpPr>
            <p:cNvPr id="32" name="Rectangle 31">
              <a:extLst>
                <a:ext uri="{FF2B5EF4-FFF2-40B4-BE49-F238E27FC236}">
                  <a16:creationId xmlns:a16="http://schemas.microsoft.com/office/drawing/2014/main" id="{7FAFEB48-AADF-E444-9151-1DB0577E6B59}"/>
                </a:ext>
              </a:extLst>
            </p:cNvPr>
            <p:cNvSpPr/>
            <p:nvPr/>
          </p:nvSpPr>
          <p:spPr>
            <a:xfrm>
              <a:off x="4734702" y="2696448"/>
              <a:ext cx="1201270" cy="734096"/>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Block A</a:t>
              </a:r>
            </a:p>
          </p:txBody>
        </p:sp>
      </p:grpSp>
      <p:sp>
        <p:nvSpPr>
          <p:cNvPr id="5" name="Left-Right Arrow 4">
            <a:extLst>
              <a:ext uri="{FF2B5EF4-FFF2-40B4-BE49-F238E27FC236}">
                <a16:creationId xmlns:a16="http://schemas.microsoft.com/office/drawing/2014/main" id="{5C159FCB-DE5F-604E-BD41-E1E2D2E8F1EC}"/>
              </a:ext>
            </a:extLst>
          </p:cNvPr>
          <p:cNvSpPr/>
          <p:nvPr/>
        </p:nvSpPr>
        <p:spPr>
          <a:xfrm>
            <a:off x="4028544" y="2848110"/>
            <a:ext cx="1004281" cy="480561"/>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D9FB240-1E34-FF4D-B3FA-B0C5F290662E}"/>
              </a:ext>
            </a:extLst>
          </p:cNvPr>
          <p:cNvSpPr txBox="1"/>
          <p:nvPr/>
        </p:nvSpPr>
        <p:spPr>
          <a:xfrm>
            <a:off x="2623356" y="870875"/>
            <a:ext cx="468803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dirty="0">
                <a:latin typeface="+mn-lt"/>
              </a:rPr>
              <a:t>Block choice is equivalent to BGP</a:t>
            </a:r>
          </a:p>
        </p:txBody>
      </p:sp>
    </p:spTree>
    <p:extLst>
      <p:ext uri="{BB962C8B-B14F-4D97-AF65-F5344CB8AC3E}">
        <p14:creationId xmlns:p14="http://schemas.microsoft.com/office/powerpoint/2010/main" val="991090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a:t>Byzantine Generals Problem</a:t>
            </a:r>
          </a:p>
        </p:txBody>
      </p:sp>
      <p:pic>
        <p:nvPicPr>
          <p:cNvPr id="11" name="Picture 10">
            <a:extLst>
              <a:ext uri="{FF2B5EF4-FFF2-40B4-BE49-F238E27FC236}">
                <a16:creationId xmlns:a16="http://schemas.microsoft.com/office/drawing/2014/main" id="{399EF596-0265-E74F-97A5-EA4D7F9BEF3D}"/>
              </a:ext>
            </a:extLst>
          </p:cNvPr>
          <p:cNvPicPr>
            <a:picLocks noChangeAspect="1"/>
          </p:cNvPicPr>
          <p:nvPr/>
        </p:nvPicPr>
        <p:blipFill>
          <a:blip r:embed="rId3"/>
          <a:stretch>
            <a:fillRect/>
          </a:stretch>
        </p:blipFill>
        <p:spPr>
          <a:xfrm>
            <a:off x="4233739" y="3682314"/>
            <a:ext cx="1214050" cy="1214050"/>
          </a:xfrm>
          <a:prstGeom prst="rect">
            <a:avLst/>
          </a:prstGeom>
        </p:spPr>
      </p:pic>
      <p:pic>
        <p:nvPicPr>
          <p:cNvPr id="12" name="Picture 11">
            <a:extLst>
              <a:ext uri="{FF2B5EF4-FFF2-40B4-BE49-F238E27FC236}">
                <a16:creationId xmlns:a16="http://schemas.microsoft.com/office/drawing/2014/main" id="{8BB33F10-DDCB-A24B-9576-72FA1A0F2B98}"/>
              </a:ext>
            </a:extLst>
          </p:cNvPr>
          <p:cNvPicPr>
            <a:picLocks noChangeAspect="1"/>
          </p:cNvPicPr>
          <p:nvPr/>
        </p:nvPicPr>
        <p:blipFill>
          <a:blip r:embed="rId3"/>
          <a:stretch>
            <a:fillRect/>
          </a:stretch>
        </p:blipFill>
        <p:spPr>
          <a:xfrm>
            <a:off x="3626714" y="1964725"/>
            <a:ext cx="1214050" cy="1214050"/>
          </a:xfrm>
          <a:prstGeom prst="rect">
            <a:avLst/>
          </a:prstGeom>
        </p:spPr>
      </p:pic>
      <p:pic>
        <p:nvPicPr>
          <p:cNvPr id="13" name="Picture 12">
            <a:extLst>
              <a:ext uri="{FF2B5EF4-FFF2-40B4-BE49-F238E27FC236}">
                <a16:creationId xmlns:a16="http://schemas.microsoft.com/office/drawing/2014/main" id="{B4D8E85B-C216-DF46-A332-EEFED9A4887A}"/>
              </a:ext>
            </a:extLst>
          </p:cNvPr>
          <p:cNvPicPr>
            <a:picLocks noChangeAspect="1"/>
          </p:cNvPicPr>
          <p:nvPr/>
        </p:nvPicPr>
        <p:blipFill>
          <a:blip r:embed="rId3"/>
          <a:stretch>
            <a:fillRect/>
          </a:stretch>
        </p:blipFill>
        <p:spPr>
          <a:xfrm>
            <a:off x="7587048" y="1978626"/>
            <a:ext cx="1214050" cy="1214050"/>
          </a:xfrm>
          <a:prstGeom prst="rect">
            <a:avLst/>
          </a:prstGeom>
        </p:spPr>
      </p:pic>
      <p:pic>
        <p:nvPicPr>
          <p:cNvPr id="14" name="Picture 13">
            <a:extLst>
              <a:ext uri="{FF2B5EF4-FFF2-40B4-BE49-F238E27FC236}">
                <a16:creationId xmlns:a16="http://schemas.microsoft.com/office/drawing/2014/main" id="{B64B0969-F71E-2747-95E9-E5D28AA4F589}"/>
              </a:ext>
            </a:extLst>
          </p:cNvPr>
          <p:cNvPicPr>
            <a:picLocks noChangeAspect="1"/>
          </p:cNvPicPr>
          <p:nvPr/>
        </p:nvPicPr>
        <p:blipFill>
          <a:blip r:embed="rId3"/>
          <a:stretch>
            <a:fillRect/>
          </a:stretch>
        </p:blipFill>
        <p:spPr>
          <a:xfrm>
            <a:off x="6980023" y="3682314"/>
            <a:ext cx="1214050" cy="1214050"/>
          </a:xfrm>
          <a:prstGeom prst="rect">
            <a:avLst/>
          </a:prstGeom>
        </p:spPr>
      </p:pic>
      <p:pic>
        <p:nvPicPr>
          <p:cNvPr id="16" name="Picture 15" descr="A person wearing a costume&#10;&#10;Description automatically generated">
            <a:extLst>
              <a:ext uri="{FF2B5EF4-FFF2-40B4-BE49-F238E27FC236}">
                <a16:creationId xmlns:a16="http://schemas.microsoft.com/office/drawing/2014/main" id="{9A12C343-D7AB-724D-BC29-66D1F673130B}"/>
              </a:ext>
            </a:extLst>
          </p:cNvPr>
          <p:cNvPicPr>
            <a:picLocks noChangeAspect="1"/>
          </p:cNvPicPr>
          <p:nvPr/>
        </p:nvPicPr>
        <p:blipFill>
          <a:blip r:embed="rId4"/>
          <a:stretch>
            <a:fillRect/>
          </a:stretch>
        </p:blipFill>
        <p:spPr>
          <a:xfrm>
            <a:off x="5704654" y="898952"/>
            <a:ext cx="1018504" cy="1498257"/>
          </a:xfrm>
          <a:prstGeom prst="rect">
            <a:avLst/>
          </a:prstGeom>
        </p:spPr>
      </p:pic>
      <p:cxnSp>
        <p:nvCxnSpPr>
          <p:cNvPr id="6" name="Straight Arrow Connector 5">
            <a:extLst>
              <a:ext uri="{FF2B5EF4-FFF2-40B4-BE49-F238E27FC236}">
                <a16:creationId xmlns:a16="http://schemas.microsoft.com/office/drawing/2014/main" id="{8C60A799-BD51-994B-A8C5-B7A16213D1CF}"/>
              </a:ext>
            </a:extLst>
          </p:cNvPr>
          <p:cNvCxnSpPr/>
          <p:nvPr/>
        </p:nvCxnSpPr>
        <p:spPr>
          <a:xfrm flipH="1">
            <a:off x="4732638" y="1648080"/>
            <a:ext cx="1161535" cy="8356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F3B3274-BBF2-EF42-B5E1-B99378B97911}"/>
              </a:ext>
            </a:extLst>
          </p:cNvPr>
          <p:cNvCxnSpPr>
            <a:cxnSpLocks/>
          </p:cNvCxnSpPr>
          <p:nvPr/>
        </p:nvCxnSpPr>
        <p:spPr>
          <a:xfrm flipH="1">
            <a:off x="5052372" y="1946622"/>
            <a:ext cx="914939"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71F5783-F257-5E48-A34F-E909DC6C16DC}"/>
              </a:ext>
            </a:extLst>
          </p:cNvPr>
          <p:cNvCxnSpPr>
            <a:cxnSpLocks/>
          </p:cNvCxnSpPr>
          <p:nvPr/>
        </p:nvCxnSpPr>
        <p:spPr>
          <a:xfrm>
            <a:off x="6546455" y="2065894"/>
            <a:ext cx="780102"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9440A4D-7141-4C4F-8486-9FE71316DBC3}"/>
              </a:ext>
            </a:extLst>
          </p:cNvPr>
          <p:cNvCxnSpPr>
            <a:cxnSpLocks/>
          </p:cNvCxnSpPr>
          <p:nvPr/>
        </p:nvCxnSpPr>
        <p:spPr>
          <a:xfrm flipH="1">
            <a:off x="7760125" y="2886847"/>
            <a:ext cx="284124" cy="9615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7E75F85-1EC7-F745-86EF-D32BF3983D73}"/>
              </a:ext>
            </a:extLst>
          </p:cNvPr>
          <p:cNvCxnSpPr>
            <a:cxnSpLocks/>
          </p:cNvCxnSpPr>
          <p:nvPr/>
        </p:nvCxnSpPr>
        <p:spPr>
          <a:xfrm flipH="1" flipV="1">
            <a:off x="6635578" y="1841157"/>
            <a:ext cx="1186247" cy="7769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99980AE-9387-EC4D-823E-2F48CDA66A21}"/>
              </a:ext>
            </a:extLst>
          </p:cNvPr>
          <p:cNvCxnSpPr>
            <a:cxnSpLocks/>
            <a:stCxn id="13" idx="1"/>
          </p:cNvCxnSpPr>
          <p:nvPr/>
        </p:nvCxnSpPr>
        <p:spPr>
          <a:xfrm flipH="1">
            <a:off x="4885040" y="2585651"/>
            <a:ext cx="2702008" cy="5045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773F189-C8AB-F645-B263-3298BAC8495E}"/>
              </a:ext>
            </a:extLst>
          </p:cNvPr>
          <p:cNvCxnSpPr>
            <a:cxnSpLocks/>
          </p:cNvCxnSpPr>
          <p:nvPr/>
        </p:nvCxnSpPr>
        <p:spPr>
          <a:xfrm flipH="1" flipV="1">
            <a:off x="4885040" y="2782250"/>
            <a:ext cx="2441518" cy="12857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8456BCE8-2308-1C49-8AA9-05E9F3763612}"/>
              </a:ext>
            </a:extLst>
          </p:cNvPr>
          <p:cNvCxnSpPr>
            <a:cxnSpLocks/>
            <a:stCxn id="11" idx="0"/>
          </p:cNvCxnSpPr>
          <p:nvPr/>
        </p:nvCxnSpPr>
        <p:spPr>
          <a:xfrm flipH="1" flipV="1">
            <a:off x="4660788" y="2973346"/>
            <a:ext cx="179976" cy="7089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3E5A841-4B34-C74A-8E73-6021C1B28D2A}"/>
              </a:ext>
            </a:extLst>
          </p:cNvPr>
          <p:cNvCxnSpPr>
            <a:cxnSpLocks/>
            <a:stCxn id="11" idx="3"/>
            <a:endCxn id="14" idx="1"/>
          </p:cNvCxnSpPr>
          <p:nvPr/>
        </p:nvCxnSpPr>
        <p:spPr>
          <a:xfrm>
            <a:off x="5447789" y="4289339"/>
            <a:ext cx="153223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0558665-5658-C84B-977D-3D155F594184}"/>
              </a:ext>
            </a:extLst>
          </p:cNvPr>
          <p:cNvCxnSpPr>
            <a:cxnSpLocks/>
          </p:cNvCxnSpPr>
          <p:nvPr/>
        </p:nvCxnSpPr>
        <p:spPr>
          <a:xfrm flipV="1">
            <a:off x="5361060" y="2782251"/>
            <a:ext cx="2460765" cy="133152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A84088B2-E794-5543-9BC2-0B6F208DAFF6}"/>
              </a:ext>
            </a:extLst>
          </p:cNvPr>
          <p:cNvSpPr/>
          <p:nvPr/>
        </p:nvSpPr>
        <p:spPr>
          <a:xfrm>
            <a:off x="6827731" y="849959"/>
            <a:ext cx="1864788" cy="596216"/>
          </a:xfrm>
          <a:prstGeom prst="cloudCallout">
            <a:avLst>
              <a:gd name="adj1" fmla="val -65893"/>
              <a:gd name="adj2" fmla="val 86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a:t>
            </a:r>
          </a:p>
        </p:txBody>
      </p:sp>
      <p:sp>
        <p:nvSpPr>
          <p:cNvPr id="48" name="TextBox 47">
            <a:extLst>
              <a:ext uri="{FF2B5EF4-FFF2-40B4-BE49-F238E27FC236}">
                <a16:creationId xmlns:a16="http://schemas.microsoft.com/office/drawing/2014/main" id="{CF81C908-83CC-154C-82B1-EE3EAF5ACC16}"/>
              </a:ext>
            </a:extLst>
          </p:cNvPr>
          <p:cNvSpPr txBox="1"/>
          <p:nvPr/>
        </p:nvSpPr>
        <p:spPr>
          <a:xfrm>
            <a:off x="359599" y="748016"/>
            <a:ext cx="3239004" cy="4524315"/>
          </a:xfrm>
          <a:prstGeom prst="rect">
            <a:avLst/>
          </a:prstGeom>
          <a:noFill/>
        </p:spPr>
        <p:txBody>
          <a:bodyPr wrap="square" rtlCol="0">
            <a:spAutoFit/>
          </a:bodyPr>
          <a:lstStyle/>
          <a:p>
            <a:pPr algn="l"/>
            <a:r>
              <a:rPr lang="en-US" i="1" dirty="0">
                <a:latin typeface="+mn-lt"/>
              </a:rPr>
              <a:t>Leader </a:t>
            </a:r>
            <a:r>
              <a:rPr lang="en-US" dirty="0">
                <a:latin typeface="+mn-lt"/>
              </a:rPr>
              <a:t>gets an input bit 0/1</a:t>
            </a:r>
          </a:p>
          <a:p>
            <a:pPr algn="l"/>
            <a:r>
              <a:rPr lang="en-US" dirty="0">
                <a:latin typeface="+mn-lt"/>
              </a:rPr>
              <a:t> </a:t>
            </a:r>
          </a:p>
          <a:p>
            <a:pPr algn="l"/>
            <a:r>
              <a:rPr lang="en-US" dirty="0">
                <a:latin typeface="+mn-lt"/>
              </a:rPr>
              <a:t>Every round each </a:t>
            </a:r>
            <a:r>
              <a:rPr lang="en-US" i="1" dirty="0">
                <a:latin typeface="+mn-lt"/>
              </a:rPr>
              <a:t>node</a:t>
            </a:r>
            <a:r>
              <a:rPr lang="en-US" dirty="0">
                <a:latin typeface="+mn-lt"/>
              </a:rPr>
              <a:t> sends messages to every other general. Messages are received in the next round</a:t>
            </a:r>
          </a:p>
          <a:p>
            <a:pPr algn="l"/>
            <a:endParaRPr lang="en-US" dirty="0">
              <a:latin typeface="+mn-lt"/>
            </a:endParaRPr>
          </a:p>
          <a:p>
            <a:pPr algn="l"/>
            <a:r>
              <a:rPr lang="en-US" dirty="0">
                <a:latin typeface="+mn-lt"/>
              </a:rPr>
              <a:t>At the end of the protocol honest nodes output a bit or abort</a:t>
            </a:r>
          </a:p>
        </p:txBody>
      </p:sp>
      <p:sp>
        <p:nvSpPr>
          <p:cNvPr id="49" name="Rectangular Callout 48">
            <a:extLst>
              <a:ext uri="{FF2B5EF4-FFF2-40B4-BE49-F238E27FC236}">
                <a16:creationId xmlns:a16="http://schemas.microsoft.com/office/drawing/2014/main" id="{E239A965-9AF5-B245-8B43-4DABE4996C9D}"/>
              </a:ext>
            </a:extLst>
          </p:cNvPr>
          <p:cNvSpPr/>
          <p:nvPr/>
        </p:nvSpPr>
        <p:spPr>
          <a:xfrm>
            <a:off x="4510214" y="1223319"/>
            <a:ext cx="1104907" cy="547845"/>
          </a:xfrm>
          <a:prstGeom prst="wedgeRectCallout">
            <a:avLst>
              <a:gd name="adj1" fmla="val -56620"/>
              <a:gd name="adj2" fmla="val 1369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a:t>
            </a:r>
          </a:p>
        </p:txBody>
      </p:sp>
    </p:spTree>
    <p:extLst>
      <p:ext uri="{BB962C8B-B14F-4D97-AF65-F5344CB8AC3E}">
        <p14:creationId xmlns:p14="http://schemas.microsoft.com/office/powerpoint/2010/main" val="422592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4D6-15DD-8047-8252-0EC05993B547}"/>
              </a:ext>
            </a:extLst>
          </p:cNvPr>
          <p:cNvSpPr>
            <a:spLocks noGrp="1"/>
          </p:cNvSpPr>
          <p:nvPr>
            <p:ph type="title"/>
          </p:nvPr>
        </p:nvSpPr>
        <p:spPr/>
        <p:txBody>
          <a:bodyPr>
            <a:normAutofit fontScale="90000"/>
          </a:bodyPr>
          <a:lstStyle/>
          <a:p>
            <a:r>
              <a:rPr lang="en-US" dirty="0"/>
              <a:t>Byzantine Generals Problem</a:t>
            </a:r>
          </a:p>
        </p:txBody>
      </p:sp>
      <p:pic>
        <p:nvPicPr>
          <p:cNvPr id="11" name="Picture 10">
            <a:extLst>
              <a:ext uri="{FF2B5EF4-FFF2-40B4-BE49-F238E27FC236}">
                <a16:creationId xmlns:a16="http://schemas.microsoft.com/office/drawing/2014/main" id="{399EF596-0265-E74F-97A5-EA4D7F9BEF3D}"/>
              </a:ext>
            </a:extLst>
          </p:cNvPr>
          <p:cNvPicPr>
            <a:picLocks noChangeAspect="1"/>
          </p:cNvPicPr>
          <p:nvPr/>
        </p:nvPicPr>
        <p:blipFill>
          <a:blip r:embed="rId2"/>
          <a:stretch>
            <a:fillRect/>
          </a:stretch>
        </p:blipFill>
        <p:spPr>
          <a:xfrm>
            <a:off x="4233739" y="3682314"/>
            <a:ext cx="1214050" cy="1214050"/>
          </a:xfrm>
          <a:prstGeom prst="rect">
            <a:avLst/>
          </a:prstGeom>
        </p:spPr>
      </p:pic>
      <p:pic>
        <p:nvPicPr>
          <p:cNvPr id="12" name="Picture 11">
            <a:extLst>
              <a:ext uri="{FF2B5EF4-FFF2-40B4-BE49-F238E27FC236}">
                <a16:creationId xmlns:a16="http://schemas.microsoft.com/office/drawing/2014/main" id="{8BB33F10-DDCB-A24B-9576-72FA1A0F2B98}"/>
              </a:ext>
            </a:extLst>
          </p:cNvPr>
          <p:cNvPicPr>
            <a:picLocks noChangeAspect="1"/>
          </p:cNvPicPr>
          <p:nvPr/>
        </p:nvPicPr>
        <p:blipFill>
          <a:blip r:embed="rId2"/>
          <a:stretch>
            <a:fillRect/>
          </a:stretch>
        </p:blipFill>
        <p:spPr>
          <a:xfrm>
            <a:off x="3626714" y="1964725"/>
            <a:ext cx="1214050" cy="1214050"/>
          </a:xfrm>
          <a:prstGeom prst="rect">
            <a:avLst/>
          </a:prstGeom>
        </p:spPr>
      </p:pic>
      <p:pic>
        <p:nvPicPr>
          <p:cNvPr id="13" name="Picture 12">
            <a:extLst>
              <a:ext uri="{FF2B5EF4-FFF2-40B4-BE49-F238E27FC236}">
                <a16:creationId xmlns:a16="http://schemas.microsoft.com/office/drawing/2014/main" id="{B4D8E85B-C216-DF46-A332-EEFED9A4887A}"/>
              </a:ext>
            </a:extLst>
          </p:cNvPr>
          <p:cNvPicPr>
            <a:picLocks noChangeAspect="1"/>
          </p:cNvPicPr>
          <p:nvPr/>
        </p:nvPicPr>
        <p:blipFill>
          <a:blip r:embed="rId2"/>
          <a:stretch>
            <a:fillRect/>
          </a:stretch>
        </p:blipFill>
        <p:spPr>
          <a:xfrm>
            <a:off x="7587048" y="1978626"/>
            <a:ext cx="1214050" cy="1214050"/>
          </a:xfrm>
          <a:prstGeom prst="rect">
            <a:avLst/>
          </a:prstGeom>
        </p:spPr>
      </p:pic>
      <p:pic>
        <p:nvPicPr>
          <p:cNvPr id="14" name="Picture 13">
            <a:extLst>
              <a:ext uri="{FF2B5EF4-FFF2-40B4-BE49-F238E27FC236}">
                <a16:creationId xmlns:a16="http://schemas.microsoft.com/office/drawing/2014/main" id="{B64B0969-F71E-2747-95E9-E5D28AA4F589}"/>
              </a:ext>
            </a:extLst>
          </p:cNvPr>
          <p:cNvPicPr>
            <a:picLocks noChangeAspect="1"/>
          </p:cNvPicPr>
          <p:nvPr/>
        </p:nvPicPr>
        <p:blipFill>
          <a:blip r:embed="rId2"/>
          <a:stretch>
            <a:fillRect/>
          </a:stretch>
        </p:blipFill>
        <p:spPr>
          <a:xfrm>
            <a:off x="6980023" y="3682314"/>
            <a:ext cx="1214050" cy="1214050"/>
          </a:xfrm>
          <a:prstGeom prst="rect">
            <a:avLst/>
          </a:prstGeom>
        </p:spPr>
      </p:pic>
      <p:pic>
        <p:nvPicPr>
          <p:cNvPr id="16" name="Picture 15" descr="A person wearing a costume&#10;&#10;Description automatically generated">
            <a:extLst>
              <a:ext uri="{FF2B5EF4-FFF2-40B4-BE49-F238E27FC236}">
                <a16:creationId xmlns:a16="http://schemas.microsoft.com/office/drawing/2014/main" id="{9A12C343-D7AB-724D-BC29-66D1F673130B}"/>
              </a:ext>
            </a:extLst>
          </p:cNvPr>
          <p:cNvPicPr>
            <a:picLocks noChangeAspect="1"/>
          </p:cNvPicPr>
          <p:nvPr/>
        </p:nvPicPr>
        <p:blipFill>
          <a:blip r:embed="rId3"/>
          <a:stretch>
            <a:fillRect/>
          </a:stretch>
        </p:blipFill>
        <p:spPr>
          <a:xfrm>
            <a:off x="5704654" y="898952"/>
            <a:ext cx="1018504" cy="1498257"/>
          </a:xfrm>
          <a:prstGeom prst="rect">
            <a:avLst/>
          </a:prstGeom>
        </p:spPr>
      </p:pic>
      <p:cxnSp>
        <p:nvCxnSpPr>
          <p:cNvPr id="6" name="Straight Arrow Connector 5">
            <a:extLst>
              <a:ext uri="{FF2B5EF4-FFF2-40B4-BE49-F238E27FC236}">
                <a16:creationId xmlns:a16="http://schemas.microsoft.com/office/drawing/2014/main" id="{8C60A799-BD51-994B-A8C5-B7A16213D1CF}"/>
              </a:ext>
            </a:extLst>
          </p:cNvPr>
          <p:cNvCxnSpPr/>
          <p:nvPr/>
        </p:nvCxnSpPr>
        <p:spPr>
          <a:xfrm flipH="1">
            <a:off x="4732638" y="1648080"/>
            <a:ext cx="1161535" cy="8356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F3B3274-BBF2-EF42-B5E1-B99378B97911}"/>
              </a:ext>
            </a:extLst>
          </p:cNvPr>
          <p:cNvCxnSpPr>
            <a:cxnSpLocks/>
          </p:cNvCxnSpPr>
          <p:nvPr/>
        </p:nvCxnSpPr>
        <p:spPr>
          <a:xfrm flipH="1">
            <a:off x="5052372" y="1946622"/>
            <a:ext cx="914939"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71F5783-F257-5E48-A34F-E909DC6C16DC}"/>
              </a:ext>
            </a:extLst>
          </p:cNvPr>
          <p:cNvCxnSpPr>
            <a:cxnSpLocks/>
          </p:cNvCxnSpPr>
          <p:nvPr/>
        </p:nvCxnSpPr>
        <p:spPr>
          <a:xfrm>
            <a:off x="6546455" y="2065894"/>
            <a:ext cx="780102" cy="19017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9440A4D-7141-4C4F-8486-9FE71316DBC3}"/>
              </a:ext>
            </a:extLst>
          </p:cNvPr>
          <p:cNvCxnSpPr>
            <a:cxnSpLocks/>
          </p:cNvCxnSpPr>
          <p:nvPr/>
        </p:nvCxnSpPr>
        <p:spPr>
          <a:xfrm flipH="1">
            <a:off x="7760125" y="2886847"/>
            <a:ext cx="284124" cy="96151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7E75F85-1EC7-F745-86EF-D32BF3983D73}"/>
              </a:ext>
            </a:extLst>
          </p:cNvPr>
          <p:cNvCxnSpPr>
            <a:cxnSpLocks/>
          </p:cNvCxnSpPr>
          <p:nvPr/>
        </p:nvCxnSpPr>
        <p:spPr>
          <a:xfrm flipH="1" flipV="1">
            <a:off x="6635578" y="1841157"/>
            <a:ext cx="1186247" cy="7769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99980AE-9387-EC4D-823E-2F48CDA66A21}"/>
              </a:ext>
            </a:extLst>
          </p:cNvPr>
          <p:cNvCxnSpPr>
            <a:cxnSpLocks/>
            <a:stCxn id="13" idx="1"/>
          </p:cNvCxnSpPr>
          <p:nvPr/>
        </p:nvCxnSpPr>
        <p:spPr>
          <a:xfrm flipH="1">
            <a:off x="4885040" y="2585651"/>
            <a:ext cx="2702008" cy="5045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773F189-C8AB-F645-B263-3298BAC8495E}"/>
              </a:ext>
            </a:extLst>
          </p:cNvPr>
          <p:cNvCxnSpPr>
            <a:cxnSpLocks/>
          </p:cNvCxnSpPr>
          <p:nvPr/>
        </p:nvCxnSpPr>
        <p:spPr>
          <a:xfrm flipH="1" flipV="1">
            <a:off x="4885040" y="2782250"/>
            <a:ext cx="2441518" cy="12857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8456BCE8-2308-1C49-8AA9-05E9F3763612}"/>
              </a:ext>
            </a:extLst>
          </p:cNvPr>
          <p:cNvCxnSpPr>
            <a:cxnSpLocks/>
            <a:stCxn id="11" idx="0"/>
          </p:cNvCxnSpPr>
          <p:nvPr/>
        </p:nvCxnSpPr>
        <p:spPr>
          <a:xfrm flipH="1" flipV="1">
            <a:off x="4660788" y="2973346"/>
            <a:ext cx="179976" cy="7089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3E5A841-4B34-C74A-8E73-6021C1B28D2A}"/>
              </a:ext>
            </a:extLst>
          </p:cNvPr>
          <p:cNvCxnSpPr>
            <a:cxnSpLocks/>
            <a:stCxn id="11" idx="3"/>
            <a:endCxn id="14" idx="1"/>
          </p:cNvCxnSpPr>
          <p:nvPr/>
        </p:nvCxnSpPr>
        <p:spPr>
          <a:xfrm>
            <a:off x="5447789" y="4289339"/>
            <a:ext cx="153223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0558665-5658-C84B-977D-3D155F594184}"/>
              </a:ext>
            </a:extLst>
          </p:cNvPr>
          <p:cNvCxnSpPr>
            <a:cxnSpLocks/>
          </p:cNvCxnSpPr>
          <p:nvPr/>
        </p:nvCxnSpPr>
        <p:spPr>
          <a:xfrm flipV="1">
            <a:off x="5361060" y="2782251"/>
            <a:ext cx="2460765" cy="133152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F81C908-83CC-154C-82B1-EE3EAF5ACC16}"/>
              </a:ext>
            </a:extLst>
          </p:cNvPr>
          <p:cNvSpPr txBox="1"/>
          <p:nvPr/>
        </p:nvSpPr>
        <p:spPr>
          <a:xfrm>
            <a:off x="475740" y="1997420"/>
            <a:ext cx="2780271" cy="1569660"/>
          </a:xfrm>
          <a:prstGeom prst="rect">
            <a:avLst/>
          </a:prstGeom>
          <a:noFill/>
        </p:spPr>
        <p:txBody>
          <a:bodyPr wrap="square" rtlCol="0">
            <a:spAutoFit/>
          </a:bodyPr>
          <a:lstStyle/>
          <a:p>
            <a:pPr algn="l"/>
            <a:r>
              <a:rPr lang="en-US" dirty="0">
                <a:latin typeface="+mn-lt"/>
              </a:rPr>
              <a:t>Honest generals follow the protocol.</a:t>
            </a:r>
          </a:p>
          <a:p>
            <a:pPr algn="l"/>
            <a:r>
              <a:rPr lang="en-US" dirty="0">
                <a:latin typeface="+mn-lt"/>
              </a:rPr>
              <a:t>Malicious generals behave arbitrarily</a:t>
            </a:r>
          </a:p>
        </p:txBody>
      </p:sp>
      <p:pic>
        <p:nvPicPr>
          <p:cNvPr id="20" name="Shape 1084">
            <a:extLst>
              <a:ext uri="{FF2B5EF4-FFF2-40B4-BE49-F238E27FC236}">
                <a16:creationId xmlns:a16="http://schemas.microsoft.com/office/drawing/2014/main" id="{A26BAE05-8CB5-3E4D-9E02-3A3579DA7C1D}"/>
              </a:ext>
            </a:extLst>
          </p:cNvPr>
          <p:cNvPicPr preferRelativeResize="0">
            <a:picLocks noChangeAspect="1"/>
          </p:cNvPicPr>
          <p:nvPr/>
        </p:nvPicPr>
        <p:blipFill rotWithShape="1">
          <a:blip r:embed="rId4">
            <a:alphaModFix/>
          </a:blip>
          <a:srcRect r="75883"/>
          <a:stretch/>
        </p:blipFill>
        <p:spPr>
          <a:xfrm>
            <a:off x="3958264" y="1620763"/>
            <a:ext cx="211261" cy="1005840"/>
          </a:xfrm>
          <a:prstGeom prst="rect">
            <a:avLst/>
          </a:prstGeom>
          <a:noFill/>
          <a:ln>
            <a:noFill/>
          </a:ln>
        </p:spPr>
      </p:pic>
      <p:pic>
        <p:nvPicPr>
          <p:cNvPr id="21" name="Shape 1084">
            <a:extLst>
              <a:ext uri="{FF2B5EF4-FFF2-40B4-BE49-F238E27FC236}">
                <a16:creationId xmlns:a16="http://schemas.microsoft.com/office/drawing/2014/main" id="{587F839D-2FA8-9343-AAAA-3BD75E81E828}"/>
              </a:ext>
            </a:extLst>
          </p:cNvPr>
          <p:cNvPicPr preferRelativeResize="0">
            <a:picLocks noChangeAspect="1"/>
          </p:cNvPicPr>
          <p:nvPr/>
        </p:nvPicPr>
        <p:blipFill rotWithShape="1">
          <a:blip r:embed="rId4">
            <a:alphaModFix/>
          </a:blip>
          <a:srcRect r="75883"/>
          <a:stretch/>
        </p:blipFill>
        <p:spPr>
          <a:xfrm flipH="1">
            <a:off x="4277381" y="1620763"/>
            <a:ext cx="207504" cy="1005840"/>
          </a:xfrm>
          <a:prstGeom prst="rect">
            <a:avLst/>
          </a:prstGeom>
          <a:noFill/>
          <a:ln>
            <a:noFill/>
          </a:ln>
        </p:spPr>
      </p:pic>
      <p:pic>
        <p:nvPicPr>
          <p:cNvPr id="22" name="Shape 1084">
            <a:extLst>
              <a:ext uri="{FF2B5EF4-FFF2-40B4-BE49-F238E27FC236}">
                <a16:creationId xmlns:a16="http://schemas.microsoft.com/office/drawing/2014/main" id="{4C92D1FE-D2A0-AD4E-B12A-3D9244446323}"/>
              </a:ext>
            </a:extLst>
          </p:cNvPr>
          <p:cNvPicPr preferRelativeResize="0">
            <a:picLocks noChangeAspect="1"/>
          </p:cNvPicPr>
          <p:nvPr/>
        </p:nvPicPr>
        <p:blipFill rotWithShape="1">
          <a:blip r:embed="rId4">
            <a:alphaModFix/>
          </a:blip>
          <a:srcRect r="75883"/>
          <a:stretch/>
        </p:blipFill>
        <p:spPr>
          <a:xfrm>
            <a:off x="5988391" y="453030"/>
            <a:ext cx="211261" cy="1005840"/>
          </a:xfrm>
          <a:prstGeom prst="rect">
            <a:avLst/>
          </a:prstGeom>
          <a:noFill/>
          <a:ln>
            <a:noFill/>
          </a:ln>
        </p:spPr>
      </p:pic>
      <p:pic>
        <p:nvPicPr>
          <p:cNvPr id="23" name="Shape 1084">
            <a:extLst>
              <a:ext uri="{FF2B5EF4-FFF2-40B4-BE49-F238E27FC236}">
                <a16:creationId xmlns:a16="http://schemas.microsoft.com/office/drawing/2014/main" id="{2AEAABA9-A917-444B-BD68-9835001A844D}"/>
              </a:ext>
            </a:extLst>
          </p:cNvPr>
          <p:cNvPicPr preferRelativeResize="0">
            <a:picLocks noChangeAspect="1"/>
          </p:cNvPicPr>
          <p:nvPr/>
        </p:nvPicPr>
        <p:blipFill rotWithShape="1">
          <a:blip r:embed="rId4">
            <a:alphaModFix/>
          </a:blip>
          <a:srcRect r="75883"/>
          <a:stretch/>
        </p:blipFill>
        <p:spPr>
          <a:xfrm flipH="1">
            <a:off x="6307508" y="453030"/>
            <a:ext cx="207504" cy="1005840"/>
          </a:xfrm>
          <a:prstGeom prst="rect">
            <a:avLst/>
          </a:prstGeom>
          <a:noFill/>
          <a:ln>
            <a:noFill/>
          </a:ln>
        </p:spPr>
      </p:pic>
      <p:sp>
        <p:nvSpPr>
          <p:cNvPr id="3" name="Rectangle 2">
            <a:extLst>
              <a:ext uri="{FF2B5EF4-FFF2-40B4-BE49-F238E27FC236}">
                <a16:creationId xmlns:a16="http://schemas.microsoft.com/office/drawing/2014/main" id="{384CE957-02D5-8147-82B7-471311D14C35}"/>
              </a:ext>
            </a:extLst>
          </p:cNvPr>
          <p:cNvSpPr/>
          <p:nvPr/>
        </p:nvSpPr>
        <p:spPr>
          <a:xfrm>
            <a:off x="475739" y="4067950"/>
            <a:ext cx="3238477" cy="6276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Assuming signatures</a:t>
            </a:r>
          </a:p>
        </p:txBody>
      </p:sp>
    </p:spTree>
    <p:extLst>
      <p:ext uri="{BB962C8B-B14F-4D97-AF65-F5344CB8AC3E}">
        <p14:creationId xmlns:p14="http://schemas.microsoft.com/office/powerpoint/2010/main" val="36221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98269</TotalTime>
  <Words>2180</Words>
  <Application>Microsoft Macintosh PowerPoint</Application>
  <PresentationFormat>On-screen Show (16:9)</PresentationFormat>
  <Paragraphs>414</Paragraphs>
  <Slides>45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Bradley Hand</vt:lpstr>
      <vt:lpstr>Calibri</vt:lpstr>
      <vt:lpstr>Cambria Math</vt:lpstr>
      <vt:lpstr>Wingdings</vt:lpstr>
      <vt:lpstr>Office Theme</vt:lpstr>
      <vt:lpstr>Classic Blockchain Consensus</vt:lpstr>
      <vt:lpstr>What You Learnt Last Week</vt:lpstr>
      <vt:lpstr>What You Will Learn Today</vt:lpstr>
      <vt:lpstr>Blockchain Forks</vt:lpstr>
      <vt:lpstr>Double Spending</vt:lpstr>
      <vt:lpstr>Block choice</vt:lpstr>
      <vt:lpstr>Byzantine Generals Problem</vt:lpstr>
      <vt:lpstr>Byzantine Generals Problem</vt:lpstr>
      <vt:lpstr>Byzantine Generals Problem</vt:lpstr>
      <vt:lpstr>Byzantine Fault Tolerant Protocol (BFT)</vt:lpstr>
      <vt:lpstr>Voting Protocol</vt:lpstr>
      <vt:lpstr>Dolev Strong Protocol</vt:lpstr>
      <vt:lpstr>Dolev Strong Example</vt:lpstr>
      <vt:lpstr>Dolev Strong Example</vt:lpstr>
      <vt:lpstr>Dolev Strong Example</vt:lpstr>
      <vt:lpstr>Dolev Strong Example</vt:lpstr>
      <vt:lpstr>Dolev Strong Example</vt:lpstr>
      <vt:lpstr>More than f corruptions</vt:lpstr>
      <vt:lpstr>More than f corruptions</vt:lpstr>
      <vt:lpstr>Dolev Strong Analysis</vt:lpstr>
      <vt:lpstr>From Byzantine Consensus to Blockchains</vt:lpstr>
      <vt:lpstr>Sybil Resistance</vt:lpstr>
      <vt:lpstr>Permissioned Consensus</vt:lpstr>
      <vt:lpstr>Proof of Stake</vt:lpstr>
      <vt:lpstr>Permissionless Proof of Work</vt:lpstr>
      <vt:lpstr>Network Model</vt:lpstr>
      <vt:lpstr>Network Model</vt:lpstr>
      <vt:lpstr>Blockchain Consensus</vt:lpstr>
      <vt:lpstr>Blockchain Consensus</vt:lpstr>
      <vt:lpstr>Blockchain from Byzantine Consensus</vt:lpstr>
      <vt:lpstr>Blockchain from Byzantine Consensus</vt:lpstr>
      <vt:lpstr>Blockchain from Byzantine Consensus</vt:lpstr>
      <vt:lpstr>Streamlet: A simple Blockchain protocol</vt:lpstr>
      <vt:lpstr>Streamlet [Chan,Shi20]</vt:lpstr>
      <vt:lpstr>Streamlet: A simple Blockchain protocol</vt:lpstr>
      <vt:lpstr>Streamlet: A simple Blockchain protocol</vt:lpstr>
      <vt:lpstr>Streamlet: A simple Blockchain protocol</vt:lpstr>
      <vt:lpstr>Streamlet: A simple Blockchain protocol</vt:lpstr>
      <vt:lpstr>Streamlet: A simple Blockchain protocol</vt:lpstr>
      <vt:lpstr>Streamlet: Consistency Analysis</vt:lpstr>
      <vt:lpstr>Ethereum Consensus</vt:lpstr>
      <vt:lpstr>Ethereum Consensus</vt:lpstr>
      <vt:lpstr>Week 4 Home Work</vt:lpstr>
      <vt:lpstr>Week 4 Home Work</vt:lpstr>
      <vt:lpstr>END  OF  LECTURE</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Monica Lam</dc:creator>
  <cp:lastModifiedBy>Risman Adnan</cp:lastModifiedBy>
  <cp:revision>1354</cp:revision>
  <cp:lastPrinted>2015-09-20T23:02:57Z</cp:lastPrinted>
  <dcterms:created xsi:type="dcterms:W3CDTF">2010-10-17T19:58:05Z</dcterms:created>
  <dcterms:modified xsi:type="dcterms:W3CDTF">2022-03-18T00:32:05Z</dcterms:modified>
</cp:coreProperties>
</file>